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61" r:id="rId3"/>
    <p:sldId id="257" r:id="rId4"/>
    <p:sldId id="262" r:id="rId5"/>
    <p:sldId id="263" r:id="rId6"/>
    <p:sldId id="259" r:id="rId7"/>
    <p:sldId id="275" r:id="rId8"/>
    <p:sldId id="283" r:id="rId9"/>
    <p:sldId id="304" r:id="rId10"/>
    <p:sldId id="277" r:id="rId11"/>
    <p:sldId id="305" r:id="rId12"/>
    <p:sldId id="267" r:id="rId13"/>
    <p:sldId id="270" r:id="rId14"/>
    <p:sldId id="274" r:id="rId15"/>
    <p:sldId id="268" r:id="rId16"/>
    <p:sldId id="286" r:id="rId17"/>
    <p:sldId id="285" r:id="rId18"/>
    <p:sldId id="289" r:id="rId19"/>
    <p:sldId id="292" r:id="rId20"/>
    <p:sldId id="287" r:id="rId21"/>
    <p:sldId id="282" r:id="rId22"/>
    <p:sldId id="291" r:id="rId23"/>
    <p:sldId id="288" r:id="rId24"/>
    <p:sldId id="290" r:id="rId25"/>
    <p:sldId id="272" r:id="rId26"/>
    <p:sldId id="303" r:id="rId27"/>
    <p:sldId id="281" r:id="rId28"/>
    <p:sldId id="301" r:id="rId29"/>
    <p:sldId id="312" r:id="rId30"/>
    <p:sldId id="293" r:id="rId31"/>
    <p:sldId id="279" r:id="rId32"/>
    <p:sldId id="276" r:id="rId33"/>
    <p:sldId id="280" r:id="rId34"/>
    <p:sldId id="278" r:id="rId35"/>
    <p:sldId id="308" r:id="rId36"/>
    <p:sldId id="309" r:id="rId37"/>
    <p:sldId id="307" r:id="rId38"/>
    <p:sldId id="306" r:id="rId39"/>
    <p:sldId id="314" r:id="rId40"/>
    <p:sldId id="302" r:id="rId41"/>
    <p:sldId id="297" r:id="rId42"/>
    <p:sldId id="298" r:id="rId43"/>
    <p:sldId id="313" r:id="rId44"/>
    <p:sldId id="299" r:id="rId45"/>
    <p:sldId id="310" r:id="rId46"/>
    <p:sldId id="294" r:id="rId47"/>
    <p:sldId id="295" r:id="rId48"/>
    <p:sldId id="311" r:id="rId49"/>
    <p:sldId id="29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98"/>
    <p:restoredTop sz="94852"/>
  </p:normalViewPr>
  <p:slideViewPr>
    <p:cSldViewPr snapToGrid="0" snapToObjects="1">
      <p:cViewPr varScale="1">
        <p:scale>
          <a:sx n="68" d="100"/>
          <a:sy n="68" d="100"/>
        </p:scale>
        <p:origin x="208"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A5DB1-2759-054B-AAD0-2FB8A3CF3F9C}" type="datetimeFigureOut">
              <a:rPr lang="en-US" smtClean="0"/>
              <a:t>8/19/16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5E7DA-5EEB-2B43-AE5E-B470B80EB218}" type="slidenum">
              <a:rPr lang="en-US" smtClean="0"/>
              <a:t>‹#›</a:t>
            </a:fld>
            <a:endParaRPr lang="en-US"/>
          </a:p>
        </p:txBody>
      </p:sp>
    </p:spTree>
    <p:extLst>
      <p:ext uri="{BB962C8B-B14F-4D97-AF65-F5344CB8AC3E}">
        <p14:creationId xmlns:p14="http://schemas.microsoft.com/office/powerpoint/2010/main" val="95056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B5E7DA-5EEB-2B43-AE5E-B470B80EB218}" type="slidenum">
              <a:rPr lang="en-US" smtClean="0"/>
              <a:t>31</a:t>
            </a:fld>
            <a:endParaRPr lang="en-US"/>
          </a:p>
        </p:txBody>
      </p:sp>
    </p:spTree>
    <p:extLst>
      <p:ext uri="{BB962C8B-B14F-4D97-AF65-F5344CB8AC3E}">
        <p14:creationId xmlns:p14="http://schemas.microsoft.com/office/powerpoint/2010/main" val="1027209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208771-E5F6-7B42-8AE0-2D9717033650}" type="datetimeFigureOut">
              <a:rPr lang="en-US" smtClean="0"/>
              <a:t>8/16/16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596516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208771-E5F6-7B42-8AE0-2D9717033650}" type="datetimeFigureOut">
              <a:rPr lang="en-US" smtClean="0"/>
              <a:t>8/16/16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200122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208771-E5F6-7B42-8AE0-2D9717033650}" type="datetimeFigureOut">
              <a:rPr lang="en-US" smtClean="0"/>
              <a:t>8/16/16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195095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208771-E5F6-7B42-8AE0-2D9717033650}" type="datetimeFigureOut">
              <a:rPr lang="en-US" smtClean="0"/>
              <a:t>8/16/16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110066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208771-E5F6-7B42-8AE0-2D9717033650}" type="datetimeFigureOut">
              <a:rPr lang="en-US" smtClean="0"/>
              <a:t>8/16/16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38269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208771-E5F6-7B42-8AE0-2D9717033650}" type="datetimeFigureOut">
              <a:rPr lang="en-US" smtClean="0"/>
              <a:t>8/16/16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476667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208771-E5F6-7B42-8AE0-2D9717033650}" type="datetimeFigureOut">
              <a:rPr lang="en-US" smtClean="0"/>
              <a:t>8/16/16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107057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208771-E5F6-7B42-8AE0-2D9717033650}" type="datetimeFigureOut">
              <a:rPr lang="en-US" smtClean="0"/>
              <a:t>8/16/16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260401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208771-E5F6-7B42-8AE0-2D9717033650}" type="datetimeFigureOut">
              <a:rPr lang="en-US" smtClean="0"/>
              <a:t>8/16/16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29686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208771-E5F6-7B42-8AE0-2D9717033650}" type="datetimeFigureOut">
              <a:rPr lang="en-US" smtClean="0"/>
              <a:t>8/16/16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77404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208771-E5F6-7B42-8AE0-2D9717033650}" type="datetimeFigureOut">
              <a:rPr lang="en-US" smtClean="0"/>
              <a:t>8/16/16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367E0-72DC-8042-B2B7-F8D69A803CD2}" type="slidenum">
              <a:rPr lang="en-US" smtClean="0"/>
              <a:t>‹#›</a:t>
            </a:fld>
            <a:endParaRPr lang="en-US"/>
          </a:p>
        </p:txBody>
      </p:sp>
    </p:spTree>
    <p:extLst>
      <p:ext uri="{BB962C8B-B14F-4D97-AF65-F5344CB8AC3E}">
        <p14:creationId xmlns:p14="http://schemas.microsoft.com/office/powerpoint/2010/main" val="6975177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08771-E5F6-7B42-8AE0-2D9717033650}" type="datetimeFigureOut">
              <a:rPr lang="en-US" smtClean="0"/>
              <a:t>8/16/16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367E0-72DC-8042-B2B7-F8D69A803CD2}" type="slidenum">
              <a:rPr lang="en-US" smtClean="0"/>
              <a:t>‹#›</a:t>
            </a:fld>
            <a:endParaRPr lang="en-US"/>
          </a:p>
        </p:txBody>
      </p:sp>
    </p:spTree>
    <p:extLst>
      <p:ext uri="{BB962C8B-B14F-4D97-AF65-F5344CB8AC3E}">
        <p14:creationId xmlns:p14="http://schemas.microsoft.com/office/powerpoint/2010/main" val="1649760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essicaGarson/PythonClas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www.sublimetext.com/" TargetMode="External"/><Relationship Id="rId4" Type="http://schemas.openxmlformats.org/officeDocument/2006/relationships/hyperlink" Target="https://atom.io/" TargetMode="External"/><Relationship Id="rId1" Type="http://schemas.openxmlformats.org/officeDocument/2006/relationships/slideLayout" Target="../slideLayouts/slideLayout2.xml"/><Relationship Id="rId2" Type="http://schemas.openxmlformats.org/officeDocument/2006/relationships/hyperlink" Target="http://babun.github.i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ontinuum.io/downloa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ython.org/download/releases/2.7.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lask.pocoo.org/docs/0.10/tutorial/" TargetMode="External"/><Relationship Id="rId3" Type="http://schemas.openxmlformats.org/officeDocument/2006/relationships/hyperlink" Target="http://blog.miguelgrinberg.com/post/the-flask-mega-tutorial-part-i-hello-world" TargetMode="External"/></Relationships>
</file>

<file path=ppt/slides/_rels/slide46.xml.rels><?xml version="1.0" encoding="UTF-8" standalone="yes"?>
<Relationships xmlns="http://schemas.openxmlformats.org/package/2006/relationships"><Relationship Id="rId11" Type="http://schemas.openxmlformats.org/officeDocument/2006/relationships/image" Target="../media/image18.tiff"/><Relationship Id="rId12"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tiff"/><Relationship Id="rId9" Type="http://schemas.openxmlformats.org/officeDocument/2006/relationships/image" Target="../media/image16.tiff"/><Relationship Id="rId10" Type="http://schemas.openxmlformats.org/officeDocument/2006/relationships/image" Target="../media/image17.tiff"/></Relationships>
</file>

<file path=ppt/slides/_rels/slide4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48.xml.rels><?xml version="1.0" encoding="UTF-8" standalone="yes"?>
<Relationships xmlns="http://schemas.openxmlformats.org/package/2006/relationships"><Relationship Id="rId3" Type="http://schemas.openxmlformats.org/officeDocument/2006/relationships/hyperlink" Target="http://techladyhackathon.org/" TargetMode="External"/><Relationship Id="rId4" Type="http://schemas.openxmlformats.org/officeDocument/2006/relationships/hyperlink" Target="http://hearmecode.com/" TargetMode="External"/><Relationship Id="rId5" Type="http://schemas.openxmlformats.org/officeDocument/2006/relationships/hyperlink" Target="http://bit.ly/whatsmyfunctionzine" TargetMode="External"/><Relationship Id="rId1" Type="http://schemas.openxmlformats.org/officeDocument/2006/relationships/slideLayout" Target="../slideLayouts/slideLayout2.xml"/><Relationship Id="rId2" Type="http://schemas.openxmlformats.org/officeDocument/2006/relationships/hyperlink" Target="http://www.meetup.com/DC-Hack-and-Tel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essica.Garson@gmail.com" TargetMode="External"/><Relationship Id="rId3" Type="http://schemas.openxmlformats.org/officeDocument/2006/relationships/hyperlink" Target="mailto:Jessica.Garson@bm.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a:t>
            </a:r>
            <a:r>
              <a:rPr lang="en-US" dirty="0" smtClean="0"/>
              <a:t> </a:t>
            </a:r>
            <a:r>
              <a:rPr lang="en-US" dirty="0" smtClean="0"/>
              <a:t>Python</a:t>
            </a:r>
            <a:endParaRPr lang="en-US" dirty="0"/>
          </a:p>
        </p:txBody>
      </p:sp>
      <p:sp>
        <p:nvSpPr>
          <p:cNvPr id="3" name="Subtitle 2"/>
          <p:cNvSpPr>
            <a:spLocks noGrp="1"/>
          </p:cNvSpPr>
          <p:nvPr>
            <p:ph type="subTitle" idx="1"/>
          </p:nvPr>
        </p:nvSpPr>
        <p:spPr/>
        <p:txBody>
          <a:bodyPr/>
          <a:lstStyle/>
          <a:p>
            <a:r>
              <a:rPr lang="en-US" dirty="0" smtClean="0"/>
              <a:t>By Jessica Garson </a:t>
            </a:r>
            <a:endParaRPr lang="en-US" dirty="0"/>
          </a:p>
        </p:txBody>
      </p:sp>
    </p:spTree>
    <p:extLst>
      <p:ext uri="{BB962C8B-B14F-4D97-AF65-F5344CB8AC3E}">
        <p14:creationId xmlns:p14="http://schemas.microsoft.com/office/powerpoint/2010/main" val="1189641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Part 1</a:t>
            </a:r>
            <a:endParaRPr lang="en-US" dirty="0"/>
          </a:p>
        </p:txBody>
      </p:sp>
      <p:sp>
        <p:nvSpPr>
          <p:cNvPr id="3" name="Subtitle 2"/>
          <p:cNvSpPr>
            <a:spLocks noGrp="1"/>
          </p:cNvSpPr>
          <p:nvPr>
            <p:ph type="subTitle" idx="1"/>
          </p:nvPr>
        </p:nvSpPr>
        <p:spPr/>
        <p:txBody>
          <a:bodyPr/>
          <a:lstStyle/>
          <a:p>
            <a:r>
              <a:rPr lang="en-US" dirty="0" smtClean="0"/>
              <a:t>Python Basics</a:t>
            </a:r>
            <a:endParaRPr lang="en-US" dirty="0"/>
          </a:p>
        </p:txBody>
      </p:sp>
    </p:spTree>
    <p:extLst>
      <p:ext uri="{BB962C8B-B14F-4D97-AF65-F5344CB8AC3E}">
        <p14:creationId xmlns:p14="http://schemas.microsoft.com/office/powerpoint/2010/main" val="75795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this section start python 2.7 console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6150" y="2502694"/>
            <a:ext cx="7340600" cy="1625600"/>
          </a:xfrm>
        </p:spPr>
      </p:pic>
    </p:spTree>
    <p:extLst>
      <p:ext uri="{BB962C8B-B14F-4D97-AF65-F5344CB8AC3E}">
        <p14:creationId xmlns:p14="http://schemas.microsoft.com/office/powerpoint/2010/main" val="1527050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Strings </a:t>
            </a:r>
            <a:endParaRPr lang="en-US" dirty="0"/>
          </a:p>
        </p:txBody>
      </p:sp>
      <p:sp>
        <p:nvSpPr>
          <p:cNvPr id="3" name="Content Placeholder 2"/>
          <p:cNvSpPr>
            <a:spLocks noGrp="1"/>
          </p:cNvSpPr>
          <p:nvPr>
            <p:ph idx="1"/>
          </p:nvPr>
        </p:nvSpPr>
        <p:spPr/>
        <p:txBody>
          <a:bodyPr/>
          <a:lstStyle/>
          <a:p>
            <a:pPr marL="300037" lvl="0" indent="-300037">
              <a:spcBef>
                <a:spcPts val="600"/>
              </a:spcBef>
              <a:buClr>
                <a:srgbClr val="000000"/>
              </a:buClr>
              <a:defRPr sz="1800">
                <a:uFillTx/>
              </a:defRPr>
            </a:pPr>
            <a:r>
              <a:rPr lang="en-US" sz="3200" dirty="0">
                <a:uFill>
                  <a:solidFill/>
                </a:uFill>
                <a:sym typeface="Century Gothic"/>
              </a:rPr>
              <a:t>Strings are a way to store </a:t>
            </a:r>
            <a:r>
              <a:rPr lang="en-US" sz="3200" dirty="0" smtClean="0">
                <a:uFill>
                  <a:solidFill/>
                </a:uFill>
                <a:sym typeface="Century Gothic"/>
              </a:rPr>
              <a:t>information </a:t>
            </a:r>
          </a:p>
          <a:p>
            <a:pPr marL="300037" lvl="0" indent="-300037">
              <a:spcBef>
                <a:spcPts val="600"/>
              </a:spcBef>
              <a:buClr>
                <a:srgbClr val="000000"/>
              </a:buClr>
              <a:defRPr sz="1800">
                <a:uFillTx/>
              </a:defRPr>
            </a:pPr>
            <a:r>
              <a:rPr lang="en-US" sz="3200" dirty="0" smtClean="0">
                <a:uFill>
                  <a:solidFill/>
                </a:uFill>
                <a:sym typeface="Century Gothic"/>
              </a:rPr>
              <a:t>Strings have quotes around them and there are 2 different options for how to use them</a:t>
            </a:r>
          </a:p>
          <a:p>
            <a:pPr marL="0" lvl="0" indent="0">
              <a:spcBef>
                <a:spcPts val="600"/>
              </a:spcBef>
              <a:buClr>
                <a:srgbClr val="000000"/>
              </a:buClr>
              <a:buNone/>
              <a:defRPr sz="1800">
                <a:uFillTx/>
              </a:defRPr>
            </a:pPr>
            <a:endParaRPr lang="en-US" sz="3200" dirty="0">
              <a:uFill>
                <a:solidFill/>
              </a:uFill>
              <a:sym typeface="Century Gothic"/>
            </a:endParaRPr>
          </a:p>
          <a:p>
            <a:pPr lvl="0">
              <a:spcBef>
                <a:spcPts val="600"/>
              </a:spcBef>
              <a:buSzTx/>
              <a:buNone/>
              <a:defRPr sz="1800">
                <a:uFillTx/>
              </a:defRPr>
            </a:pPr>
            <a:r>
              <a:rPr lang="en-US" sz="3200" b="1" dirty="0">
                <a:uFill>
                  <a:solidFill/>
                </a:uFill>
                <a:latin typeface="Courier New"/>
                <a:ea typeface="Courier New"/>
                <a:cs typeface="Courier New"/>
                <a:sym typeface="Courier New"/>
              </a:rPr>
              <a:t>"This is a string"</a:t>
            </a:r>
          </a:p>
          <a:p>
            <a:pPr lvl="0">
              <a:spcBef>
                <a:spcPts val="600"/>
              </a:spcBef>
              <a:buSzTx/>
              <a:buNone/>
              <a:defRPr sz="1800">
                <a:uFillTx/>
              </a:defRPr>
            </a:pPr>
            <a:r>
              <a:rPr lang="en-US" sz="3200" b="1" dirty="0">
                <a:uFill>
                  <a:solidFill/>
                </a:uFill>
                <a:latin typeface="Courier New"/>
                <a:ea typeface="Courier New"/>
                <a:cs typeface="Courier New"/>
                <a:sym typeface="Courier New"/>
              </a:rPr>
              <a:t>'This is also a string'</a:t>
            </a:r>
          </a:p>
          <a:p>
            <a:pPr marL="0" lvl="0" indent="0">
              <a:spcBef>
                <a:spcPts val="1200"/>
              </a:spcBef>
              <a:buClr>
                <a:srgbClr val="000000"/>
              </a:buClr>
              <a:buNone/>
              <a:defRPr sz="1800">
                <a:uFillTx/>
              </a:defRPr>
            </a:pPr>
            <a:endParaRPr lang="en-US" sz="3200" dirty="0">
              <a:uFill>
                <a:solidFill/>
              </a:uFill>
              <a:sym typeface="Century Gothic"/>
            </a:endParaRPr>
          </a:p>
        </p:txBody>
      </p:sp>
    </p:spTree>
    <p:extLst>
      <p:ext uri="{BB962C8B-B14F-4D97-AF65-F5344CB8AC3E}">
        <p14:creationId xmlns:p14="http://schemas.microsoft.com/office/powerpoint/2010/main" val="421825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p:txBody>
          <a:bodyPr/>
          <a:lstStyle/>
          <a:p>
            <a:pPr lvl="0"/>
            <a:r>
              <a:rPr lang="en-US" dirty="0" smtClean="0">
                <a:uFill>
                  <a:solidFill/>
                </a:uFill>
                <a:latin typeface="+mn-lt"/>
                <a:ea typeface="+mn-ea"/>
                <a:cs typeface="+mn-cs"/>
                <a:sym typeface="Century Gothic"/>
              </a:rPr>
              <a:t>Variables are containers for information; you can store text, numbers, or any other type of thing!</a:t>
            </a:r>
          </a:p>
          <a:p>
            <a:pPr marL="0" lvl="0" indent="0">
              <a:buNone/>
            </a:pPr>
            <a:endParaRPr lang="en-US" dirty="0" smtClean="0">
              <a:uFill>
                <a:solidFill/>
              </a:uFill>
              <a:latin typeface="+mn-lt"/>
              <a:ea typeface="+mn-ea"/>
              <a:cs typeface="+mn-cs"/>
              <a:sym typeface="Century Gothic"/>
            </a:endParaRPr>
          </a:p>
          <a:p>
            <a:pPr lvl="0">
              <a:spcBef>
                <a:spcPts val="600"/>
              </a:spcBef>
              <a:buSzTx/>
              <a:buNone/>
              <a:defRPr sz="1800">
                <a:uFillTx/>
              </a:defRPr>
            </a:pPr>
            <a:r>
              <a:rPr lang="en-US" sz="3200" b="1" dirty="0" smtClean="0">
                <a:uFill>
                  <a:solidFill/>
                </a:uFill>
                <a:latin typeface="Courier New"/>
                <a:ea typeface="Courier New"/>
                <a:cs typeface="Courier New"/>
                <a:sym typeface="Courier New"/>
              </a:rPr>
              <a:t>name = “Jessica Garson”</a:t>
            </a:r>
            <a:endParaRPr lang="en-US" sz="3200" b="1" dirty="0">
              <a:uFill>
                <a:solidFill/>
              </a:uFill>
              <a:latin typeface="Courier New"/>
              <a:ea typeface="Courier New"/>
              <a:cs typeface="Courier New"/>
              <a:sym typeface="Courier New"/>
            </a:endParaRPr>
          </a:p>
          <a:p>
            <a:pPr lvl="0">
              <a:spcBef>
                <a:spcPts val="600"/>
              </a:spcBef>
              <a:buSzTx/>
              <a:buNone/>
              <a:defRPr sz="1800">
                <a:uFillTx/>
              </a:defRPr>
            </a:pPr>
            <a:r>
              <a:rPr lang="en-US" sz="3200" b="1" dirty="0" smtClean="0">
                <a:uFill>
                  <a:solidFill/>
                </a:uFill>
                <a:latin typeface="Courier New"/>
                <a:ea typeface="Courier New"/>
                <a:cs typeface="Courier New"/>
                <a:sym typeface="Courier New"/>
              </a:rPr>
              <a:t>age = 31</a:t>
            </a:r>
          </a:p>
          <a:p>
            <a:pPr lvl="0" algn="ctr">
              <a:spcBef>
                <a:spcPts val="600"/>
              </a:spcBef>
              <a:buSzTx/>
              <a:buNone/>
              <a:defRPr sz="1800">
                <a:uFillTx/>
              </a:defRPr>
            </a:pPr>
            <a:endParaRPr lang="en-US" sz="3200" b="1" dirty="0">
              <a:uFill>
                <a:solidFill/>
              </a:uFill>
              <a:latin typeface="Courier New"/>
              <a:ea typeface="Courier New"/>
              <a:cs typeface="Courier New"/>
              <a:sym typeface="Courier New"/>
            </a:endParaRPr>
          </a:p>
          <a:p>
            <a:pPr marL="0" lvl="0" indent="0">
              <a:buNone/>
            </a:pPr>
            <a:endParaRPr lang="en-US" sz="3200" dirty="0" smtClean="0">
              <a:uFill>
                <a:solidFill/>
              </a:uFill>
              <a:sym typeface="Century Gothic"/>
            </a:endParaRPr>
          </a:p>
          <a:p>
            <a:pPr marL="0" indent="0">
              <a:buNone/>
            </a:pPr>
            <a:endParaRPr lang="en-US" sz="3200" dirty="0"/>
          </a:p>
        </p:txBody>
      </p:sp>
    </p:spTree>
    <p:extLst>
      <p:ext uri="{BB962C8B-B14F-4D97-AF65-F5344CB8AC3E}">
        <p14:creationId xmlns:p14="http://schemas.microsoft.com/office/powerpoint/2010/main" val="214115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 </a:t>
            </a:r>
            <a:endParaRPr lang="en-US" dirty="0"/>
          </a:p>
        </p:txBody>
      </p:sp>
      <p:sp>
        <p:nvSpPr>
          <p:cNvPr id="3" name="Content Placeholder 2"/>
          <p:cNvSpPr>
            <a:spLocks noGrp="1"/>
          </p:cNvSpPr>
          <p:nvPr>
            <p:ph idx="1"/>
          </p:nvPr>
        </p:nvSpPr>
        <p:spPr/>
        <p:txBody>
          <a:bodyPr/>
          <a:lstStyle/>
          <a:p>
            <a:pPr marL="0" lvl="0" indent="0">
              <a:buNone/>
            </a:pPr>
            <a:r>
              <a:rPr lang="en-US" dirty="0" smtClean="0">
                <a:uFill>
                  <a:solidFill/>
                </a:uFill>
                <a:sym typeface="Century Gothic"/>
              </a:rPr>
              <a:t>Use the </a:t>
            </a:r>
            <a:r>
              <a:rPr lang="en-US" b="1" dirty="0" smtClean="0">
                <a:uFill>
                  <a:solidFill/>
                </a:uFill>
                <a:latin typeface="Courier New"/>
                <a:ea typeface="Courier New"/>
                <a:cs typeface="Courier New"/>
                <a:sym typeface="Courier New"/>
              </a:rPr>
              <a:t>print</a:t>
            </a:r>
            <a:r>
              <a:rPr lang="en-US" dirty="0" smtClean="0">
                <a:uFill>
                  <a:solidFill/>
                </a:uFill>
                <a:sym typeface="Century Gothic"/>
              </a:rPr>
              <a:t> command tells python what it will display </a:t>
            </a:r>
          </a:p>
          <a:p>
            <a:pPr marL="0" lvl="0" indent="0">
              <a:buNone/>
            </a:pPr>
            <a:endParaRPr lang="en-US" dirty="0">
              <a:uFill>
                <a:solidFill/>
              </a:uFill>
              <a:sym typeface="Century Gothic"/>
            </a:endParaRPr>
          </a:p>
          <a:p>
            <a:pPr lvl="0">
              <a:spcBef>
                <a:spcPts val="600"/>
              </a:spcBef>
              <a:buSzTx/>
              <a:buNone/>
              <a:defRPr sz="1800">
                <a:uFillTx/>
              </a:defRPr>
            </a:pPr>
            <a:r>
              <a:rPr lang="en-US" sz="3200" b="1" dirty="0" smtClean="0">
                <a:uFill>
                  <a:solidFill/>
                </a:uFill>
                <a:latin typeface="Courier New"/>
                <a:ea typeface="Courier New"/>
                <a:cs typeface="Courier New"/>
                <a:sym typeface="Courier New"/>
              </a:rPr>
              <a:t>print age</a:t>
            </a:r>
          </a:p>
          <a:p>
            <a:pPr lvl="0">
              <a:spcBef>
                <a:spcPts val="600"/>
              </a:spcBef>
              <a:buSzTx/>
              <a:buNone/>
              <a:defRPr sz="1800">
                <a:uFillTx/>
              </a:defRPr>
            </a:pPr>
            <a:r>
              <a:rPr lang="en-US" sz="3200" b="1" dirty="0" smtClean="0">
                <a:uFill>
                  <a:solidFill/>
                </a:uFill>
                <a:latin typeface="Courier New"/>
                <a:ea typeface="Courier New"/>
                <a:cs typeface="Courier New"/>
                <a:sym typeface="Courier New"/>
              </a:rPr>
              <a:t>print name </a:t>
            </a:r>
          </a:p>
          <a:p>
            <a:pPr lvl="0">
              <a:spcBef>
                <a:spcPts val="600"/>
              </a:spcBef>
              <a:buSzTx/>
              <a:buNone/>
              <a:defRPr sz="1800">
                <a:uFillTx/>
              </a:defRPr>
            </a:pPr>
            <a:endParaRPr lang="en-US" b="1" dirty="0">
              <a:uFill>
                <a:solidFill/>
              </a:uFill>
              <a:latin typeface="Courier New"/>
              <a:ea typeface="Courier New"/>
              <a:cs typeface="Courier New"/>
              <a:sym typeface="Courier New"/>
            </a:endParaRPr>
          </a:p>
          <a:p>
            <a:pPr marL="0" lvl="0" indent="0">
              <a:buNone/>
            </a:pPr>
            <a:endParaRPr lang="en-US" dirty="0" smtClean="0">
              <a:uFill>
                <a:solidFill/>
              </a:uFill>
              <a:sym typeface="Century Gothic"/>
            </a:endParaRPr>
          </a:p>
        </p:txBody>
      </p:sp>
    </p:spTree>
    <p:extLst>
      <p:ext uri="{BB962C8B-B14F-4D97-AF65-F5344CB8AC3E}">
        <p14:creationId xmlns:p14="http://schemas.microsoft.com/office/powerpoint/2010/main" val="96426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some mistakes </a:t>
            </a:r>
            <a:endParaRPr lang="en-US" dirty="0"/>
          </a:p>
        </p:txBody>
      </p:sp>
      <p:sp>
        <p:nvSpPr>
          <p:cNvPr id="3" name="Content Placeholder 2"/>
          <p:cNvSpPr>
            <a:spLocks noGrp="1"/>
          </p:cNvSpPr>
          <p:nvPr>
            <p:ph idx="1"/>
          </p:nvPr>
        </p:nvSpPr>
        <p:spPr/>
        <p:txBody>
          <a:bodyPr/>
          <a:lstStyle/>
          <a:p>
            <a:pPr marL="0" lvl="0" indent="0">
              <a:buNone/>
            </a:pPr>
            <a:r>
              <a:rPr lang="en-US" b="1" dirty="0" smtClean="0">
                <a:uFill>
                  <a:solidFill/>
                </a:uFill>
                <a:latin typeface="Courier New"/>
                <a:ea typeface="Courier New"/>
                <a:cs typeface="Courier New"/>
                <a:sym typeface="Courier New"/>
              </a:rPr>
              <a:t>print “hello friend’</a:t>
            </a:r>
          </a:p>
          <a:p>
            <a:pPr marL="0" lvl="0" indent="0">
              <a:buNone/>
            </a:pPr>
            <a:r>
              <a:rPr lang="en-US" b="1" dirty="0" smtClean="0">
                <a:uFill>
                  <a:solidFill/>
                </a:uFill>
                <a:latin typeface="Courier New"/>
                <a:ea typeface="Courier New"/>
                <a:cs typeface="Courier New"/>
                <a:sym typeface="Courier New"/>
              </a:rPr>
              <a:t>Print “</a:t>
            </a:r>
            <a:r>
              <a:rPr lang="en-US" b="1" dirty="0" err="1" smtClean="0">
                <a:uFill>
                  <a:solidFill/>
                </a:uFill>
                <a:latin typeface="Courier New"/>
                <a:ea typeface="Courier New"/>
                <a:cs typeface="Courier New"/>
                <a:sym typeface="Courier New"/>
              </a:rPr>
              <a:t>yo</a:t>
            </a:r>
            <a:r>
              <a:rPr lang="en-US" b="1" dirty="0" smtClean="0">
                <a:uFill>
                  <a:solidFill/>
                </a:uFill>
                <a:latin typeface="Courier New"/>
                <a:ea typeface="Courier New"/>
                <a:cs typeface="Courier New"/>
                <a:sym typeface="Courier New"/>
              </a:rPr>
              <a:t> what’s up”</a:t>
            </a:r>
          </a:p>
          <a:p>
            <a:pPr marL="0" lvl="0" indent="0">
              <a:buNone/>
            </a:pPr>
            <a:r>
              <a:rPr lang="en-US" b="1" dirty="0" smtClean="0">
                <a:uFill>
                  <a:solidFill/>
                </a:uFill>
                <a:latin typeface="Courier New"/>
                <a:ea typeface="Courier New"/>
                <a:cs typeface="Courier New"/>
                <a:sym typeface="Courier New"/>
              </a:rPr>
              <a:t>print hello</a:t>
            </a:r>
          </a:p>
          <a:p>
            <a:pPr marL="0" lvl="0" indent="0">
              <a:buNone/>
            </a:pPr>
            <a:endParaRPr lang="en-US" b="1" dirty="0" smtClean="0">
              <a:uFill>
                <a:solidFill/>
              </a:uFill>
              <a:latin typeface="Courier New"/>
              <a:ea typeface="Courier New"/>
              <a:cs typeface="Courier New"/>
              <a:sym typeface="Courier New"/>
            </a:endParaRPr>
          </a:p>
        </p:txBody>
      </p:sp>
    </p:spTree>
    <p:extLst>
      <p:ext uri="{BB962C8B-B14F-4D97-AF65-F5344CB8AC3E}">
        <p14:creationId xmlns:p14="http://schemas.microsoft.com/office/powerpoint/2010/main" val="1412017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formatting </a:t>
            </a:r>
            <a:endParaRPr lang="en-US" dirty="0"/>
          </a:p>
        </p:txBody>
      </p:sp>
      <p:sp>
        <p:nvSpPr>
          <p:cNvPr id="3" name="Content Placeholder 2"/>
          <p:cNvSpPr>
            <a:spLocks noGrp="1"/>
          </p:cNvSpPr>
          <p:nvPr>
            <p:ph idx="1"/>
          </p:nvPr>
        </p:nvSpPr>
        <p:spPr/>
        <p:txBody>
          <a:bodyPr/>
          <a:lstStyle/>
          <a:p>
            <a:r>
              <a:rPr lang="en-US" dirty="0" smtClean="0"/>
              <a:t>You can format your string to make it relevant to the task you have at hand </a:t>
            </a:r>
          </a:p>
          <a:p>
            <a:pPr marL="0" indent="0">
              <a:buNone/>
            </a:pPr>
            <a:endParaRPr lang="en-US" dirty="0" smtClean="0"/>
          </a:p>
          <a:p>
            <a:pPr marL="0" indent="0">
              <a:buNone/>
            </a:pPr>
            <a:r>
              <a:rPr lang="en-US" b="1" dirty="0" smtClean="0">
                <a:uFill>
                  <a:solidFill/>
                </a:uFill>
                <a:latin typeface="Courier New"/>
                <a:ea typeface="Courier New"/>
                <a:cs typeface="Courier New"/>
                <a:sym typeface="Courier New"/>
              </a:rPr>
              <a:t>“Hello {0}, you are {1} years </a:t>
            </a:r>
            <a:r>
              <a:rPr lang="en-US" b="1" dirty="0" err="1" smtClean="0">
                <a:uFill>
                  <a:solidFill/>
                </a:uFill>
                <a:latin typeface="Courier New"/>
                <a:ea typeface="Courier New"/>
                <a:cs typeface="Courier New"/>
                <a:sym typeface="Courier New"/>
              </a:rPr>
              <a:t>old”.format</a:t>
            </a:r>
            <a:r>
              <a:rPr lang="en-US" b="1" dirty="0" smtClean="0">
                <a:uFill>
                  <a:solidFill/>
                </a:uFill>
                <a:latin typeface="Courier New"/>
                <a:ea typeface="Courier New"/>
                <a:cs typeface="Courier New"/>
                <a:sym typeface="Courier New"/>
              </a:rPr>
              <a:t>(name, age)</a:t>
            </a:r>
            <a:endParaRPr lang="en-US" dirty="0"/>
          </a:p>
        </p:txBody>
      </p:sp>
    </p:spTree>
    <p:extLst>
      <p:ext uri="{BB962C8B-B14F-4D97-AF65-F5344CB8AC3E}">
        <p14:creationId xmlns:p14="http://schemas.microsoft.com/office/powerpoint/2010/main" val="1036140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Operators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460" y="1690688"/>
            <a:ext cx="8287698" cy="4351338"/>
          </a:xfrm>
        </p:spPr>
      </p:pic>
      <p:sp>
        <p:nvSpPr>
          <p:cNvPr id="5" name="TextBox 4"/>
          <p:cNvSpPr txBox="1"/>
          <p:nvPr/>
        </p:nvSpPr>
        <p:spPr>
          <a:xfrm>
            <a:off x="5818909" y="6043470"/>
            <a:ext cx="5112327" cy="369332"/>
          </a:xfrm>
          <a:prstGeom prst="rect">
            <a:avLst/>
          </a:prstGeom>
          <a:noFill/>
        </p:spPr>
        <p:txBody>
          <a:bodyPr wrap="square" rtlCol="0">
            <a:spAutoFit/>
          </a:bodyPr>
          <a:lstStyle/>
          <a:p>
            <a:r>
              <a:rPr lang="en-US" dirty="0" smtClean="0"/>
              <a:t>From Automate the Boring Stuff with Python</a:t>
            </a:r>
            <a:endParaRPr lang="en-US" dirty="0"/>
          </a:p>
        </p:txBody>
      </p:sp>
    </p:spTree>
    <p:extLst>
      <p:ext uri="{BB962C8B-B14F-4D97-AF65-F5344CB8AC3E}">
        <p14:creationId xmlns:p14="http://schemas.microsoft.com/office/powerpoint/2010/main" val="1973594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845" y="1690688"/>
            <a:ext cx="8585200" cy="2146300"/>
          </a:xfrm>
        </p:spPr>
      </p:pic>
      <p:sp>
        <p:nvSpPr>
          <p:cNvPr id="5" name="Rectangle 4"/>
          <p:cNvSpPr/>
          <p:nvPr/>
        </p:nvSpPr>
        <p:spPr>
          <a:xfrm>
            <a:off x="5787436" y="3836988"/>
            <a:ext cx="4377609" cy="369332"/>
          </a:xfrm>
          <a:prstGeom prst="rect">
            <a:avLst/>
          </a:prstGeom>
        </p:spPr>
        <p:txBody>
          <a:bodyPr wrap="none">
            <a:spAutoFit/>
          </a:bodyPr>
          <a:lstStyle/>
          <a:p>
            <a:r>
              <a:rPr lang="en-US" dirty="0"/>
              <a:t>From Automate the Boring Stuff with Python</a:t>
            </a:r>
            <a:endParaRPr lang="en-US" dirty="0"/>
          </a:p>
        </p:txBody>
      </p:sp>
    </p:spTree>
    <p:extLst>
      <p:ext uri="{BB962C8B-B14F-4D97-AF65-F5344CB8AC3E}">
        <p14:creationId xmlns:p14="http://schemas.microsoft.com/office/powerpoint/2010/main" val="177728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 convert into each of the data types</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ourier New" charset="0"/>
                <a:ea typeface="Courier New" charset="0"/>
                <a:cs typeface="Courier New" charset="0"/>
              </a:rPr>
              <a:t>age = 31</a:t>
            </a:r>
          </a:p>
          <a:p>
            <a:pPr marL="0" indent="0">
              <a:buNone/>
            </a:pPr>
            <a:r>
              <a:rPr lang="en-US" b="1" dirty="0" err="1" smtClean="0">
                <a:latin typeface="Courier New" charset="0"/>
                <a:ea typeface="Courier New" charset="0"/>
                <a:cs typeface="Courier New" charset="0"/>
              </a:rPr>
              <a:t>string_age</a:t>
            </a:r>
            <a:r>
              <a:rPr lang="en-US" b="1" dirty="0" smtClean="0">
                <a:latin typeface="Courier New" charset="0"/>
                <a:ea typeface="Courier New" charset="0"/>
                <a:cs typeface="Courier New" charset="0"/>
              </a:rPr>
              <a:t> = </a:t>
            </a:r>
            <a:r>
              <a:rPr lang="en-US" b="1" dirty="0" err="1" smtClean="0">
                <a:latin typeface="Courier New" charset="0"/>
                <a:ea typeface="Courier New" charset="0"/>
                <a:cs typeface="Courier New" charset="0"/>
              </a:rPr>
              <a:t>str</a:t>
            </a:r>
            <a:r>
              <a:rPr lang="en-US" b="1" dirty="0" smtClean="0">
                <a:latin typeface="Courier New" charset="0"/>
                <a:ea typeface="Courier New" charset="0"/>
                <a:cs typeface="Courier New" charset="0"/>
              </a:rPr>
              <a:t>(age)</a:t>
            </a:r>
          </a:p>
          <a:p>
            <a:pPr marL="0" indent="0">
              <a:buNone/>
            </a:pPr>
            <a:r>
              <a:rPr lang="en-US" b="1" dirty="0" err="1" smtClean="0">
                <a:latin typeface="Courier New" charset="0"/>
                <a:ea typeface="Courier New" charset="0"/>
                <a:cs typeface="Courier New" charset="0"/>
              </a:rPr>
              <a:t>int_age</a:t>
            </a:r>
            <a:r>
              <a:rPr lang="en-US" b="1" dirty="0" smtClean="0">
                <a:latin typeface="Courier New" charset="0"/>
                <a:ea typeface="Courier New" charset="0"/>
                <a:cs typeface="Courier New" charset="0"/>
              </a:rPr>
              <a:t> = </a:t>
            </a:r>
            <a:r>
              <a:rPr lang="en-US" b="1" dirty="0" err="1" smtClean="0">
                <a:latin typeface="Courier New" charset="0"/>
                <a:ea typeface="Courier New" charset="0"/>
                <a:cs typeface="Courier New" charset="0"/>
              </a:rPr>
              <a:t>int</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string_age</a:t>
            </a:r>
            <a:r>
              <a:rPr lang="en-US" b="1" dirty="0" smtClean="0">
                <a:latin typeface="Courier New" charset="0"/>
                <a:ea typeface="Courier New" charset="0"/>
                <a:cs typeface="Courier New" charset="0"/>
              </a:rPr>
              <a:t>)</a:t>
            </a:r>
          </a:p>
          <a:p>
            <a:pPr marL="0" indent="0">
              <a:buNone/>
            </a:pPr>
            <a:r>
              <a:rPr lang="en-US" b="1" dirty="0" err="1" smtClean="0">
                <a:latin typeface="Courier New" charset="0"/>
                <a:ea typeface="Courier New" charset="0"/>
                <a:cs typeface="Courier New" charset="0"/>
              </a:rPr>
              <a:t>float_age</a:t>
            </a:r>
            <a:r>
              <a:rPr lang="en-US" b="1" dirty="0" smtClean="0">
                <a:latin typeface="Courier New" charset="0"/>
                <a:ea typeface="Courier New" charset="0"/>
                <a:cs typeface="Courier New" charset="0"/>
              </a:rPr>
              <a:t> = float(age)</a:t>
            </a:r>
          </a:p>
          <a:p>
            <a:pPr marL="0" indent="0">
              <a:buNone/>
            </a:pP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237053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a:t>
            </a:r>
            <a:endParaRPr lang="en-US" dirty="0"/>
          </a:p>
        </p:txBody>
      </p:sp>
      <p:sp>
        <p:nvSpPr>
          <p:cNvPr id="3" name="Content Placeholder 2"/>
          <p:cNvSpPr>
            <a:spLocks noGrp="1"/>
          </p:cNvSpPr>
          <p:nvPr>
            <p:ph idx="1"/>
          </p:nvPr>
        </p:nvSpPr>
        <p:spPr/>
        <p:txBody>
          <a:bodyPr/>
          <a:lstStyle/>
          <a:p>
            <a:r>
              <a:rPr lang="en-US" dirty="0" smtClean="0"/>
              <a:t>To get online make sure you are on the Arlington public library’s network </a:t>
            </a:r>
          </a:p>
          <a:p>
            <a:r>
              <a:rPr lang="en-US" dirty="0" smtClean="0"/>
              <a:t>Slides and other class resources can be found here: </a:t>
            </a:r>
            <a:r>
              <a:rPr lang="en-US" dirty="0" smtClean="0">
                <a:hlinkClick r:id="rId2"/>
              </a:rPr>
              <a:t>https://github.com/JessicaGarson/PythonClass</a:t>
            </a:r>
            <a:endParaRPr lang="en-US" dirty="0" smtClean="0"/>
          </a:p>
          <a:p>
            <a:r>
              <a:rPr lang="en-US" dirty="0" smtClean="0"/>
              <a:t>My twitter handle is @</a:t>
            </a:r>
            <a:r>
              <a:rPr lang="en-US" dirty="0" err="1" smtClean="0"/>
              <a:t>jessicagarson</a:t>
            </a:r>
            <a:r>
              <a:rPr lang="en-US" dirty="0" smtClean="0"/>
              <a:t> – please tweet at me</a:t>
            </a:r>
          </a:p>
          <a:p>
            <a:pPr marL="0" indent="0">
              <a:buNone/>
            </a:pPr>
            <a:r>
              <a:rPr lang="en-US" dirty="0" smtClean="0"/>
              <a:t> </a:t>
            </a:r>
          </a:p>
          <a:p>
            <a:pPr marL="0" indent="0">
              <a:buNone/>
            </a:pPr>
            <a:endParaRPr lang="en-US" dirty="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916250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some math!</a:t>
            </a:r>
            <a:endParaRPr lang="en-US" dirty="0"/>
          </a:p>
        </p:txBody>
      </p:sp>
      <p:sp>
        <p:nvSpPr>
          <p:cNvPr id="3" name="Content Placeholder 2"/>
          <p:cNvSpPr>
            <a:spLocks noGrp="1"/>
          </p:cNvSpPr>
          <p:nvPr>
            <p:ph idx="1"/>
          </p:nvPr>
        </p:nvSpPr>
        <p:spPr/>
        <p:txBody>
          <a:bodyPr/>
          <a:lstStyle/>
          <a:p>
            <a:pPr marL="0" indent="0">
              <a:buNone/>
            </a:pPr>
            <a:r>
              <a:rPr lang="en-US" b="1" dirty="0" smtClean="0">
                <a:uFill>
                  <a:solidFill/>
                </a:uFill>
                <a:latin typeface="Courier New"/>
                <a:ea typeface="Courier New"/>
                <a:cs typeface="Courier New"/>
                <a:sym typeface="Courier New"/>
              </a:rPr>
              <a:t>2 + 3</a:t>
            </a:r>
          </a:p>
          <a:p>
            <a:pPr marL="0" indent="0">
              <a:buNone/>
            </a:pPr>
            <a:r>
              <a:rPr lang="en-US" b="1" dirty="0" smtClean="0">
                <a:uFill>
                  <a:solidFill/>
                </a:uFill>
                <a:latin typeface="Courier New"/>
                <a:ea typeface="Courier New"/>
                <a:cs typeface="Courier New"/>
                <a:sym typeface="Courier New"/>
              </a:rPr>
              <a:t>3 * 5</a:t>
            </a:r>
          </a:p>
          <a:p>
            <a:pPr marL="0" indent="0">
              <a:buNone/>
            </a:pPr>
            <a:r>
              <a:rPr lang="en-US" b="1" dirty="0" smtClean="0">
                <a:uFill>
                  <a:solidFill/>
                </a:uFill>
                <a:latin typeface="Courier New"/>
                <a:ea typeface="Courier New"/>
                <a:cs typeface="Courier New"/>
                <a:sym typeface="Courier New"/>
              </a:rPr>
              <a:t>66 / 3</a:t>
            </a:r>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332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Slicing</a:t>
            </a:r>
            <a:endParaRPr lang="en-US" dirty="0"/>
          </a:p>
        </p:txBody>
      </p:sp>
      <p:sp>
        <p:nvSpPr>
          <p:cNvPr id="5" name="Content Placeholder 4"/>
          <p:cNvSpPr>
            <a:spLocks noGrp="1"/>
          </p:cNvSpPr>
          <p:nvPr>
            <p:ph idx="1"/>
          </p:nvPr>
        </p:nvSpPr>
        <p:spPr/>
        <p:txBody>
          <a:bodyPr>
            <a:normAutofit lnSpcReduction="10000"/>
          </a:bodyPr>
          <a:lstStyle/>
          <a:p>
            <a:r>
              <a:rPr lang="en-US" dirty="0" smtClean="0"/>
              <a:t>Python starts count at </a:t>
            </a:r>
            <a:r>
              <a:rPr lang="en-US" dirty="0" smtClean="0"/>
              <a:t>zero and you can use slicing to get chunks </a:t>
            </a:r>
          </a:p>
          <a:p>
            <a:r>
              <a:rPr lang="en-US" dirty="0" smtClean="0"/>
              <a:t>Let’s create a variable called python in it that contains the string python</a:t>
            </a:r>
          </a:p>
          <a:p>
            <a:pPr marL="0" indent="0">
              <a:buNone/>
            </a:pPr>
            <a:endParaRPr lang="en-US" dirty="0" smtClean="0"/>
          </a:p>
          <a:p>
            <a:pPr marL="0" indent="0">
              <a:buNone/>
            </a:pPr>
            <a:r>
              <a:rPr lang="en-US" b="1" dirty="0" smtClean="0">
                <a:uFill>
                  <a:solidFill/>
                </a:uFill>
                <a:latin typeface="Courier New"/>
                <a:ea typeface="Courier New"/>
                <a:cs typeface="Courier New"/>
                <a:sym typeface="Courier New"/>
              </a:rPr>
              <a:t>python[0]</a:t>
            </a:r>
          </a:p>
          <a:p>
            <a:pPr marL="0" indent="0">
              <a:buNone/>
            </a:pPr>
            <a:r>
              <a:rPr lang="en-US" b="1" dirty="0" smtClean="0">
                <a:uFill>
                  <a:solidFill/>
                </a:uFill>
                <a:latin typeface="Courier New"/>
                <a:ea typeface="Courier New"/>
                <a:cs typeface="Courier New"/>
                <a:sym typeface="Courier New"/>
              </a:rPr>
              <a:t>python[3]</a:t>
            </a:r>
          </a:p>
          <a:p>
            <a:pPr marL="0" indent="0">
              <a:buNone/>
            </a:pPr>
            <a:r>
              <a:rPr lang="en-US" b="1" dirty="0">
                <a:uFill>
                  <a:solidFill/>
                </a:uFill>
                <a:latin typeface="Courier New"/>
                <a:ea typeface="Courier New"/>
                <a:cs typeface="Courier New"/>
                <a:sym typeface="Courier New"/>
              </a:rPr>
              <a:t>p</a:t>
            </a:r>
            <a:r>
              <a:rPr lang="en-US" b="1" dirty="0" smtClean="0">
                <a:uFill>
                  <a:solidFill/>
                </a:uFill>
                <a:latin typeface="Courier New"/>
                <a:ea typeface="Courier New"/>
                <a:cs typeface="Courier New"/>
                <a:sym typeface="Courier New"/>
              </a:rPr>
              <a:t>ython[2:]</a:t>
            </a:r>
          </a:p>
          <a:p>
            <a:pPr marL="0" indent="0">
              <a:buNone/>
            </a:pPr>
            <a:r>
              <a:rPr lang="en-US" b="1" dirty="0" smtClean="0">
                <a:uFill>
                  <a:solidFill/>
                </a:uFill>
                <a:latin typeface="Courier New"/>
                <a:ea typeface="Courier New"/>
                <a:cs typeface="Courier New"/>
                <a:sym typeface="Courier New"/>
              </a:rPr>
              <a:t>python[:3]</a:t>
            </a:r>
          </a:p>
          <a:p>
            <a:pPr marL="0" indent="0">
              <a:buNone/>
            </a:pPr>
            <a:r>
              <a:rPr lang="en-US" b="1" dirty="0" smtClean="0">
                <a:uFill>
                  <a:solidFill/>
                </a:uFill>
                <a:latin typeface="Courier New"/>
                <a:ea typeface="Courier New"/>
                <a:cs typeface="Courier New"/>
                <a:sym typeface="Courier New"/>
              </a:rPr>
              <a:t>python[2:5] </a:t>
            </a:r>
            <a:endParaRPr lang="en-US" b="1" dirty="0">
              <a:uFill>
                <a:solidFill/>
              </a:uFill>
              <a:latin typeface="Courier New"/>
              <a:ea typeface="Courier New"/>
              <a:cs typeface="Courier New"/>
              <a:sym typeface="Courier New"/>
            </a:endParaRPr>
          </a:p>
          <a:p>
            <a:pPr marL="0" indent="0">
              <a:buNone/>
            </a:pPr>
            <a:endParaRPr lang="en-US" dirty="0" smtClean="0"/>
          </a:p>
          <a:p>
            <a:pPr marL="0" indent="0">
              <a:buNone/>
            </a:pPr>
            <a:endParaRPr lang="en-US" dirty="0" smtClean="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750679664"/>
              </p:ext>
            </p:extLst>
          </p:nvPr>
        </p:nvGraphicFramePr>
        <p:xfrm>
          <a:off x="5666510" y="4017819"/>
          <a:ext cx="2840180" cy="1052945"/>
        </p:xfrm>
        <a:graphic>
          <a:graphicData uri="http://schemas.openxmlformats.org/drawingml/2006/table">
            <a:tbl>
              <a:tblPr firstRow="1" bandRow="1">
                <a:tableStyleId>{00A15C55-8517-42AA-B614-E9B94910E393}</a:tableStyleId>
              </a:tblPr>
              <a:tblGrid>
                <a:gridCol w="446778"/>
                <a:gridCol w="442808"/>
                <a:gridCol w="440450"/>
                <a:gridCol w="472941"/>
                <a:gridCol w="510732"/>
                <a:gridCol w="526471"/>
              </a:tblGrid>
              <a:tr h="429405">
                <a:tc>
                  <a:txBody>
                    <a:bodyPr/>
                    <a:lstStyle/>
                    <a:p>
                      <a:r>
                        <a:rPr lang="en-US" dirty="0" smtClean="0"/>
                        <a:t>P</a:t>
                      </a:r>
                      <a:endParaRPr lang="en-US" dirty="0"/>
                    </a:p>
                  </a:txBody>
                  <a:tcPr/>
                </a:tc>
                <a:tc>
                  <a:txBody>
                    <a:bodyPr/>
                    <a:lstStyle/>
                    <a:p>
                      <a:r>
                        <a:rPr lang="en-US" dirty="0" smtClean="0"/>
                        <a:t>Y</a:t>
                      </a:r>
                      <a:endParaRPr lang="en-US" dirty="0"/>
                    </a:p>
                  </a:txBody>
                  <a:tcPr/>
                </a:tc>
                <a:tc>
                  <a:txBody>
                    <a:bodyPr/>
                    <a:lstStyle/>
                    <a:p>
                      <a:r>
                        <a:rPr lang="en-US" dirty="0" smtClean="0"/>
                        <a:t>T</a:t>
                      </a:r>
                      <a:endParaRPr lang="en-US" dirty="0"/>
                    </a:p>
                  </a:txBody>
                  <a:tcPr/>
                </a:tc>
                <a:tc>
                  <a:txBody>
                    <a:bodyPr/>
                    <a:lstStyle/>
                    <a:p>
                      <a:r>
                        <a:rPr lang="en-US" dirty="0" smtClean="0"/>
                        <a:t>H</a:t>
                      </a:r>
                      <a:endParaRPr lang="en-US" dirty="0"/>
                    </a:p>
                  </a:txBody>
                  <a:tcPr/>
                </a:tc>
                <a:tc>
                  <a:txBody>
                    <a:bodyPr/>
                    <a:lstStyle/>
                    <a:p>
                      <a:r>
                        <a:rPr lang="en-US" dirty="0" smtClean="0"/>
                        <a:t>O</a:t>
                      </a:r>
                      <a:endParaRPr lang="en-US" dirty="0"/>
                    </a:p>
                  </a:txBody>
                  <a:tcPr/>
                </a:tc>
                <a:tc>
                  <a:txBody>
                    <a:bodyPr/>
                    <a:lstStyle/>
                    <a:p>
                      <a:r>
                        <a:rPr lang="en-US" dirty="0" smtClean="0"/>
                        <a:t>N</a:t>
                      </a:r>
                      <a:endParaRPr lang="en-US" dirty="0"/>
                    </a:p>
                  </a:txBody>
                  <a:tcPr/>
                </a:tc>
              </a:tr>
              <a:tr h="6235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bl>
          </a:graphicData>
        </a:graphic>
      </p:graphicFrame>
    </p:spTree>
    <p:extLst>
      <p:ext uri="{BB962C8B-B14F-4D97-AF65-F5344CB8AC3E}">
        <p14:creationId xmlns:p14="http://schemas.microsoft.com/office/powerpoint/2010/main" val="1640272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t>
            </a:r>
            <a:endParaRPr lang="en-US" dirty="0"/>
          </a:p>
        </p:txBody>
      </p:sp>
      <p:sp>
        <p:nvSpPr>
          <p:cNvPr id="3" name="Content Placeholder 2"/>
          <p:cNvSpPr>
            <a:spLocks noGrp="1"/>
          </p:cNvSpPr>
          <p:nvPr>
            <p:ph idx="1"/>
          </p:nvPr>
        </p:nvSpPr>
        <p:spPr/>
        <p:txBody>
          <a:bodyPr>
            <a:normAutofit fontScale="92500" lnSpcReduction="20000"/>
          </a:bodyPr>
          <a:lstStyle/>
          <a:p>
            <a:pPr marL="332613" lvl="0" indent="-332613" defTabSz="443484">
              <a:buSzTx/>
              <a:buNone/>
              <a:defRPr sz="1800">
                <a:uFillTx/>
              </a:defRPr>
            </a:pPr>
            <a:r>
              <a:rPr lang="en-US" sz="2400" dirty="0" smtClean="0">
                <a:uFill>
                  <a:solidFill/>
                </a:uFill>
                <a:sym typeface="Century Gothic"/>
              </a:rPr>
              <a:t>These are ways </a:t>
            </a:r>
            <a:r>
              <a:rPr lang="en-US" sz="2400" dirty="0">
                <a:uFill>
                  <a:solidFill/>
                </a:uFill>
                <a:sym typeface="Century Gothic"/>
              </a:rPr>
              <a:t>to compare two </a:t>
            </a:r>
            <a:r>
              <a:rPr lang="en-US" sz="2400" dirty="0" smtClean="0">
                <a:uFill>
                  <a:solidFill/>
                </a:uFill>
                <a:sym typeface="Century Gothic"/>
              </a:rPr>
              <a:t>things: </a:t>
            </a:r>
            <a:endParaRPr lang="en-US" sz="2400" dirty="0">
              <a:uFill>
                <a:solidFill/>
              </a:uFill>
              <a:sym typeface="Century Gothic"/>
            </a:endParaRPr>
          </a:p>
          <a:p>
            <a:pPr marL="332613" lvl="0" indent="-332613" defTabSz="443484">
              <a:spcBef>
                <a:spcPts val="1700"/>
              </a:spcBef>
              <a:buSzTx/>
              <a:buNone/>
              <a:defRPr sz="1800">
                <a:uFillTx/>
              </a:defRPr>
            </a:pPr>
            <a:r>
              <a:rPr lang="en-US" sz="2400" b="1" dirty="0">
                <a:uFill>
                  <a:solidFill/>
                </a:uFill>
                <a:latin typeface="Courier New"/>
                <a:ea typeface="Courier New"/>
                <a:cs typeface="Courier New"/>
                <a:sym typeface="Courier New"/>
              </a:rPr>
              <a:t>==	</a:t>
            </a:r>
            <a:r>
              <a:rPr lang="en-US" sz="2400" dirty="0">
                <a:uFill>
                  <a:solidFill/>
                </a:uFill>
                <a:sym typeface="Century Gothic"/>
              </a:rPr>
              <a:t> 	These </a:t>
            </a:r>
            <a:r>
              <a:rPr lang="en-US" sz="2400" b="1" dirty="0">
                <a:uFill>
                  <a:solidFill/>
                </a:uFill>
                <a:sym typeface="Century Gothic"/>
              </a:rPr>
              <a:t>two</a:t>
            </a:r>
            <a:r>
              <a:rPr lang="en-US" sz="2400" dirty="0">
                <a:uFill>
                  <a:solidFill/>
                </a:uFill>
                <a:sym typeface="Century Gothic"/>
              </a:rPr>
              <a:t> things are equal</a:t>
            </a:r>
          </a:p>
          <a:p>
            <a:pPr marL="332613" lvl="0" indent="-332613" defTabSz="443484">
              <a:buSzTx/>
              <a:buNone/>
              <a:defRPr sz="1800">
                <a:uFillTx/>
              </a:defRPr>
            </a:pPr>
            <a:r>
              <a:rPr lang="en-US" sz="2400" b="1" dirty="0">
                <a:uFill>
                  <a:solidFill/>
                </a:uFill>
                <a:latin typeface="Courier New"/>
                <a:ea typeface="Courier New"/>
                <a:cs typeface="Courier New"/>
                <a:sym typeface="Courier New"/>
              </a:rPr>
              <a:t>!=</a:t>
            </a:r>
            <a:r>
              <a:rPr lang="en-US" sz="2400" dirty="0">
                <a:uFill>
                  <a:solidFill/>
                </a:uFill>
                <a:latin typeface="Courier New"/>
                <a:ea typeface="Courier New"/>
                <a:cs typeface="Courier New"/>
                <a:sym typeface="Courier New"/>
              </a:rPr>
              <a:t>	</a:t>
            </a:r>
            <a:r>
              <a:rPr lang="en-US" sz="2400" dirty="0">
                <a:uFill>
                  <a:solidFill/>
                </a:uFill>
                <a:sym typeface="Century Gothic"/>
              </a:rPr>
              <a:t>	</a:t>
            </a:r>
            <a:r>
              <a:rPr lang="en-US" sz="2400" b="1" dirty="0">
                <a:uFill>
                  <a:solidFill/>
                </a:uFill>
                <a:sym typeface="Century Gothic"/>
              </a:rPr>
              <a:t>NOT!</a:t>
            </a:r>
            <a:r>
              <a:rPr lang="en-US" sz="2400" dirty="0">
                <a:uFill>
                  <a:solidFill/>
                </a:uFill>
                <a:sym typeface="Century Gothic"/>
              </a:rPr>
              <a:t> equal to</a:t>
            </a:r>
          </a:p>
          <a:p>
            <a:pPr marL="332613" lvl="0" indent="-332613" defTabSz="443484">
              <a:buSzTx/>
              <a:buNone/>
              <a:defRPr sz="1800">
                <a:uFillTx/>
              </a:defRPr>
            </a:pPr>
            <a:r>
              <a:rPr lang="en-US" sz="2400" b="1" dirty="0">
                <a:uFill>
                  <a:solidFill/>
                </a:uFill>
                <a:latin typeface="Courier New"/>
                <a:ea typeface="Courier New"/>
                <a:cs typeface="Courier New"/>
                <a:sym typeface="Courier New"/>
              </a:rPr>
              <a:t>&gt;		</a:t>
            </a:r>
            <a:r>
              <a:rPr lang="en-US" sz="2400" dirty="0">
                <a:uFill>
                  <a:solidFill/>
                </a:uFill>
                <a:latin typeface="Courier New"/>
                <a:ea typeface="Courier New"/>
                <a:cs typeface="Courier New"/>
                <a:sym typeface="Courier New"/>
              </a:rPr>
              <a:t>	</a:t>
            </a:r>
            <a:r>
              <a:rPr lang="en-US" sz="2400" dirty="0" smtClean="0">
                <a:uFill>
                  <a:solidFill/>
                </a:uFill>
                <a:sym typeface="Century Gothic"/>
              </a:rPr>
              <a:t>Greater </a:t>
            </a:r>
            <a:r>
              <a:rPr lang="en-US" sz="2400" dirty="0">
                <a:uFill>
                  <a:solidFill/>
                </a:uFill>
                <a:sym typeface="Century Gothic"/>
              </a:rPr>
              <a:t>than</a:t>
            </a:r>
          </a:p>
          <a:p>
            <a:pPr marL="332613" lvl="0" indent="-332613" defTabSz="443484">
              <a:buSzTx/>
              <a:buNone/>
              <a:defRPr sz="1800">
                <a:uFillTx/>
              </a:defRPr>
            </a:pPr>
            <a:r>
              <a:rPr lang="en-US" sz="2400" b="1" dirty="0">
                <a:uFill>
                  <a:solidFill/>
                </a:uFill>
                <a:latin typeface="Courier New"/>
                <a:ea typeface="Courier New"/>
                <a:cs typeface="Courier New"/>
                <a:sym typeface="Courier New"/>
              </a:rPr>
              <a:t>&lt;</a:t>
            </a:r>
            <a:r>
              <a:rPr lang="en-US" sz="2400" dirty="0">
                <a:uFill>
                  <a:solidFill/>
                </a:uFill>
                <a:latin typeface="Courier New"/>
                <a:ea typeface="Courier New"/>
                <a:cs typeface="Courier New"/>
                <a:sym typeface="Courier New"/>
              </a:rPr>
              <a:t>		</a:t>
            </a:r>
            <a:r>
              <a:rPr lang="en-US" sz="2400" dirty="0">
                <a:uFill>
                  <a:solidFill/>
                </a:uFill>
                <a:sym typeface="Century Gothic"/>
              </a:rPr>
              <a:t>	</a:t>
            </a:r>
            <a:r>
              <a:rPr lang="en-US" sz="2400" dirty="0" smtClean="0">
                <a:uFill>
                  <a:solidFill/>
                </a:uFill>
                <a:sym typeface="Century Gothic"/>
              </a:rPr>
              <a:t>Less </a:t>
            </a:r>
            <a:r>
              <a:rPr lang="en-US" sz="2400" dirty="0">
                <a:uFill>
                  <a:solidFill/>
                </a:uFill>
                <a:sym typeface="Century Gothic"/>
              </a:rPr>
              <a:t>than</a:t>
            </a:r>
          </a:p>
          <a:p>
            <a:pPr marL="332613" lvl="0" indent="-332613" defTabSz="443484">
              <a:buSzTx/>
              <a:buNone/>
              <a:defRPr sz="1800">
                <a:uFillTx/>
              </a:defRPr>
            </a:pPr>
            <a:r>
              <a:rPr lang="en-US" sz="2400" b="1" dirty="0">
                <a:uFill>
                  <a:solidFill/>
                </a:uFill>
                <a:latin typeface="Courier New"/>
                <a:ea typeface="Courier New"/>
                <a:cs typeface="Courier New"/>
                <a:sym typeface="Courier New"/>
              </a:rPr>
              <a:t>&gt;=</a:t>
            </a:r>
            <a:r>
              <a:rPr lang="en-US" sz="2400" dirty="0">
                <a:uFill>
                  <a:solidFill/>
                </a:uFill>
                <a:sym typeface="Century Gothic"/>
              </a:rPr>
              <a:t>		Greater than or equal to</a:t>
            </a:r>
          </a:p>
          <a:p>
            <a:pPr marL="332613" lvl="0" indent="-332613" defTabSz="443484">
              <a:buSzTx/>
              <a:buNone/>
              <a:defRPr sz="1800">
                <a:uFillTx/>
              </a:defRPr>
            </a:pPr>
            <a:r>
              <a:rPr lang="en-US" sz="2400" b="1" dirty="0">
                <a:uFill>
                  <a:solidFill/>
                </a:uFill>
                <a:latin typeface="Courier New"/>
                <a:ea typeface="Courier New"/>
                <a:cs typeface="Courier New"/>
                <a:sym typeface="Courier New"/>
              </a:rPr>
              <a:t>&lt;=</a:t>
            </a:r>
            <a:r>
              <a:rPr lang="en-US" sz="2400" dirty="0">
                <a:uFill>
                  <a:solidFill/>
                </a:uFill>
                <a:sym typeface="Century Gothic"/>
              </a:rPr>
              <a:t>		Less than or equal </a:t>
            </a:r>
            <a:r>
              <a:rPr lang="en-US" sz="2400" dirty="0" smtClean="0">
                <a:uFill>
                  <a:solidFill/>
                </a:uFill>
                <a:sym typeface="Century Gothic"/>
              </a:rPr>
              <a:t>to</a:t>
            </a:r>
          </a:p>
          <a:p>
            <a:pPr marL="332613" lvl="0" indent="-332613" defTabSz="443484">
              <a:buSzTx/>
              <a:buNone/>
              <a:defRPr sz="1800">
                <a:uFillTx/>
              </a:defRPr>
            </a:pPr>
            <a:endParaRPr lang="en-US" sz="2400" dirty="0">
              <a:uFill>
                <a:solidFill/>
              </a:uFill>
              <a:sym typeface="Century Gothic"/>
            </a:endParaRPr>
          </a:p>
          <a:p>
            <a:pPr marL="332613" lvl="0" indent="-332613" defTabSz="443484">
              <a:buSzTx/>
              <a:buNone/>
              <a:defRPr sz="1800">
                <a:uFillTx/>
              </a:defRPr>
            </a:pPr>
            <a:r>
              <a:rPr lang="en-US" sz="2400" dirty="0" smtClean="0">
                <a:uFill>
                  <a:solidFill/>
                </a:uFill>
                <a:sym typeface="Century Gothic"/>
              </a:rPr>
              <a:t>Let’s test this out together </a:t>
            </a:r>
            <a:endParaRPr lang="en-US" sz="2400" dirty="0">
              <a:uFill>
                <a:solidFill/>
              </a:uFill>
              <a:sym typeface="Century Gothic"/>
            </a:endParaRPr>
          </a:p>
          <a:p>
            <a:pPr marL="0" indent="0">
              <a:buNone/>
            </a:pPr>
            <a:r>
              <a:rPr lang="en-US" b="1" dirty="0" smtClean="0">
                <a:uFill>
                  <a:solidFill/>
                </a:uFill>
                <a:latin typeface="Courier New" charset="0"/>
                <a:ea typeface="Courier New" charset="0"/>
                <a:cs typeface="Courier New" charset="0"/>
                <a:sym typeface="Courier New"/>
              </a:rPr>
              <a:t>4 == 3</a:t>
            </a:r>
            <a:endParaRPr lang="en-US" dirty="0" smtClean="0">
              <a:sym typeface="Courier New"/>
            </a:endParaRPr>
          </a:p>
          <a:p>
            <a:pPr marL="0" indent="0">
              <a:buNone/>
            </a:pPr>
            <a:r>
              <a:rPr lang="en-US" b="1" dirty="0" smtClean="0">
                <a:uFill>
                  <a:solidFill/>
                </a:uFill>
                <a:latin typeface="Courier New" charset="0"/>
                <a:ea typeface="Courier New" charset="0"/>
                <a:cs typeface="Courier New" charset="0"/>
                <a:sym typeface="Courier New"/>
              </a:rPr>
              <a:t>2 &gt; 1</a:t>
            </a:r>
          </a:p>
          <a:p>
            <a:pPr marL="0" indent="0">
              <a:buNone/>
            </a:pPr>
            <a:endParaRPr lang="en-US" b="1" dirty="0" smtClean="0">
              <a:uFill>
                <a:solidFill/>
              </a:uFill>
              <a:latin typeface="Courier New" charset="0"/>
              <a:ea typeface="Courier New" charset="0"/>
              <a:cs typeface="Courier New" charset="0"/>
              <a:sym typeface="Courier New"/>
            </a:endParaRPr>
          </a:p>
        </p:txBody>
      </p:sp>
    </p:spTree>
    <p:extLst>
      <p:ext uri="{BB962C8B-B14F-4D97-AF65-F5344CB8AC3E}">
        <p14:creationId xmlns:p14="http://schemas.microsoft.com/office/powerpoint/2010/main" val="733628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if – is a condition tells the program to </a:t>
            </a:r>
            <a:r>
              <a:rPr lang="en-US" dirty="0"/>
              <a:t>do something </a:t>
            </a:r>
            <a:endParaRPr lang="en-US" dirty="0" smtClean="0"/>
          </a:p>
          <a:p>
            <a:pPr marL="0" indent="0">
              <a:buNone/>
            </a:pPr>
            <a:r>
              <a:rPr lang="en-US" dirty="0" err="1" smtClean="0"/>
              <a:t>elif</a:t>
            </a:r>
            <a:r>
              <a:rPr lang="en-US" dirty="0" smtClean="0"/>
              <a:t> – allows you to have another condition tells the program to do </a:t>
            </a:r>
            <a:r>
              <a:rPr lang="en-US" dirty="0"/>
              <a:t>something else </a:t>
            </a:r>
            <a:endParaRPr lang="en-US" dirty="0" smtClean="0"/>
          </a:p>
          <a:p>
            <a:pPr marL="0" indent="0">
              <a:buNone/>
            </a:pPr>
            <a:r>
              <a:rPr lang="en-US" dirty="0" smtClean="0"/>
              <a:t>else – if none of the conditions meet the program will </a:t>
            </a:r>
            <a:r>
              <a:rPr lang="en-US" dirty="0"/>
              <a:t>do another </a:t>
            </a:r>
            <a:r>
              <a:rPr lang="en-US" dirty="0" smtClean="0"/>
              <a:t>thing</a:t>
            </a:r>
          </a:p>
          <a:p>
            <a:pPr marL="0" indent="0">
              <a:buNone/>
            </a:pPr>
            <a:endParaRPr lang="en-US" b="1" dirty="0">
              <a:uFill>
                <a:solidFill/>
              </a:uFill>
              <a:latin typeface="Courier New" charset="0"/>
              <a:ea typeface="Courier New" charset="0"/>
              <a:cs typeface="Courier New" charset="0"/>
              <a:sym typeface="Courier New"/>
            </a:endParaRPr>
          </a:p>
          <a:p>
            <a:pPr marL="0" indent="0">
              <a:buNone/>
            </a:pPr>
            <a:r>
              <a:rPr lang="en-US" b="1" dirty="0" smtClean="0">
                <a:uFill>
                  <a:solidFill/>
                </a:uFill>
                <a:latin typeface="Courier New" charset="0"/>
                <a:ea typeface="Courier New" charset="0"/>
                <a:cs typeface="Courier New" charset="0"/>
                <a:sym typeface="Courier New"/>
              </a:rPr>
              <a:t>if </a:t>
            </a:r>
            <a:r>
              <a:rPr lang="en-US" b="1" dirty="0" err="1" smtClean="0">
                <a:uFill>
                  <a:solidFill/>
                </a:uFill>
                <a:latin typeface="Courier New" charset="0"/>
                <a:ea typeface="Courier New" charset="0"/>
                <a:cs typeface="Courier New" charset="0"/>
                <a:sym typeface="Courier New"/>
              </a:rPr>
              <a:t>class_members</a:t>
            </a:r>
            <a:r>
              <a:rPr lang="en-US" b="1" dirty="0" smtClean="0">
                <a:uFill>
                  <a:solidFill/>
                </a:uFill>
                <a:latin typeface="Courier New" charset="0"/>
                <a:ea typeface="Courier New" charset="0"/>
                <a:cs typeface="Courier New" charset="0"/>
                <a:sym typeface="Courier New"/>
              </a:rPr>
              <a:t> == 10:</a:t>
            </a:r>
          </a:p>
          <a:p>
            <a:pPr marL="0" indent="0">
              <a:buNone/>
            </a:pPr>
            <a:r>
              <a:rPr lang="en-US" b="1" dirty="0" smtClean="0">
                <a:uFill>
                  <a:solidFill/>
                </a:uFill>
                <a:latin typeface="Courier New" charset="0"/>
                <a:ea typeface="Courier New" charset="0"/>
                <a:cs typeface="Courier New" charset="0"/>
                <a:sym typeface="Courier New"/>
              </a:rPr>
              <a:t>	print “Yay”</a:t>
            </a:r>
          </a:p>
          <a:p>
            <a:pPr marL="0" indent="0">
              <a:buNone/>
            </a:pPr>
            <a:r>
              <a:rPr lang="en-US" b="1" dirty="0" err="1" smtClean="0">
                <a:uFill>
                  <a:solidFill/>
                </a:uFill>
                <a:latin typeface="Courier New" charset="0"/>
                <a:ea typeface="Courier New" charset="0"/>
                <a:cs typeface="Courier New" charset="0"/>
                <a:sym typeface="Courier New"/>
              </a:rPr>
              <a:t>elif</a:t>
            </a:r>
            <a:r>
              <a:rPr lang="en-US" b="1" dirty="0" smtClean="0">
                <a:uFill>
                  <a:solidFill/>
                </a:uFill>
                <a:latin typeface="Courier New" charset="0"/>
                <a:ea typeface="Courier New" charset="0"/>
                <a:cs typeface="Courier New" charset="0"/>
                <a:sym typeface="Courier New"/>
              </a:rPr>
              <a:t> </a:t>
            </a:r>
            <a:r>
              <a:rPr lang="en-US" b="1" dirty="0" err="1" smtClean="0">
                <a:uFill>
                  <a:solidFill/>
                </a:uFill>
                <a:latin typeface="Courier New" charset="0"/>
                <a:ea typeface="Courier New" charset="0"/>
                <a:cs typeface="Courier New" charset="0"/>
                <a:sym typeface="Courier New"/>
              </a:rPr>
              <a:t>class_members</a:t>
            </a:r>
            <a:r>
              <a:rPr lang="en-US" b="1" dirty="0" smtClean="0">
                <a:uFill>
                  <a:solidFill/>
                </a:uFill>
                <a:latin typeface="Courier New" charset="0"/>
                <a:ea typeface="Courier New" charset="0"/>
                <a:cs typeface="Courier New" charset="0"/>
                <a:sym typeface="Courier New"/>
              </a:rPr>
              <a:t> &lt; </a:t>
            </a:r>
            <a:r>
              <a:rPr lang="en-US" b="1" dirty="0" err="1" smtClean="0">
                <a:uFill>
                  <a:solidFill/>
                </a:uFill>
                <a:latin typeface="Courier New" charset="0"/>
                <a:ea typeface="Courier New" charset="0"/>
                <a:cs typeface="Courier New" charset="0"/>
                <a:sym typeface="Courier New"/>
              </a:rPr>
              <a:t>class_computers</a:t>
            </a:r>
            <a:r>
              <a:rPr lang="en-US" b="1" dirty="0" smtClean="0">
                <a:uFill>
                  <a:solidFill/>
                </a:uFill>
                <a:latin typeface="Courier New" charset="0"/>
                <a:ea typeface="Courier New" charset="0"/>
                <a:cs typeface="Courier New" charset="0"/>
                <a:sym typeface="Courier New"/>
              </a:rPr>
              <a:t>:</a:t>
            </a:r>
          </a:p>
          <a:p>
            <a:pPr marL="0" indent="0">
              <a:buNone/>
            </a:pPr>
            <a:r>
              <a:rPr lang="en-US" b="1" dirty="0" smtClean="0">
                <a:uFill>
                  <a:solidFill/>
                </a:uFill>
                <a:latin typeface="Courier New" charset="0"/>
                <a:ea typeface="Courier New" charset="0"/>
                <a:cs typeface="Courier New" charset="0"/>
                <a:sym typeface="Courier New"/>
              </a:rPr>
              <a:t>	print “We might need some more computers”</a:t>
            </a:r>
          </a:p>
          <a:p>
            <a:pPr marL="0" indent="0">
              <a:buNone/>
            </a:pPr>
            <a:r>
              <a:rPr lang="en-US" b="1" dirty="0" smtClean="0">
                <a:uFill>
                  <a:solidFill/>
                </a:uFill>
                <a:latin typeface="Courier New" charset="0"/>
                <a:ea typeface="Courier New" charset="0"/>
                <a:cs typeface="Courier New" charset="0"/>
                <a:sym typeface="Courier New"/>
              </a:rPr>
              <a:t>else: </a:t>
            </a:r>
          </a:p>
          <a:p>
            <a:pPr marL="0" indent="0">
              <a:buNone/>
            </a:pPr>
            <a:r>
              <a:rPr lang="en-US" b="1" dirty="0">
                <a:uFill>
                  <a:solidFill/>
                </a:uFill>
                <a:latin typeface="Courier New" charset="0"/>
                <a:ea typeface="Courier New" charset="0"/>
                <a:cs typeface="Courier New" charset="0"/>
                <a:sym typeface="Courier New"/>
              </a:rPr>
              <a:t>	</a:t>
            </a:r>
            <a:r>
              <a:rPr lang="en-US" b="1" dirty="0" smtClean="0">
                <a:uFill>
                  <a:solidFill/>
                </a:uFill>
                <a:latin typeface="Courier New" charset="0"/>
                <a:ea typeface="Courier New" charset="0"/>
                <a:cs typeface="Courier New" charset="0"/>
                <a:sym typeface="Courier New"/>
              </a:rPr>
              <a:t>print “I’m really looking forward to this class”</a:t>
            </a:r>
            <a:endParaRPr lang="en-US" b="1" dirty="0">
              <a:uFill>
                <a:solidFill/>
              </a:uFill>
              <a:latin typeface="Courier New" charset="0"/>
              <a:ea typeface="Courier New" charset="0"/>
              <a:cs typeface="Courier New" charset="0"/>
              <a:sym typeface="Courier New"/>
            </a:endParaRP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7332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Functions allow you to divide your code into reusable chunks</a:t>
            </a:r>
          </a:p>
          <a:p>
            <a:pPr marL="0" indent="0">
              <a:buNone/>
            </a:pPr>
            <a:endParaRPr lang="en-US" dirty="0"/>
          </a:p>
          <a:p>
            <a:pPr marL="0" indent="0">
              <a:buNone/>
            </a:pPr>
            <a:r>
              <a:rPr lang="en-US" b="1" dirty="0" err="1">
                <a:latin typeface="Courier New" charset="0"/>
                <a:ea typeface="Courier New" charset="0"/>
                <a:cs typeface="Courier New" charset="0"/>
              </a:rPr>
              <a:t>def</a:t>
            </a:r>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greet(name</a:t>
            </a:r>
            <a:r>
              <a:rPr lang="en-US" b="1" dirty="0">
                <a:latin typeface="Courier New" charset="0"/>
                <a:ea typeface="Courier New" charset="0"/>
                <a:cs typeface="Courier New" charset="0"/>
              </a:rPr>
              <a:t>):    </a:t>
            </a:r>
            <a:endParaRPr lang="en-US" b="1" dirty="0" smtClean="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return </a:t>
            </a:r>
            <a:r>
              <a:rPr lang="en-US" b="1" dirty="0">
                <a:latin typeface="Courier New" charset="0"/>
                <a:ea typeface="Courier New" charset="0"/>
                <a:cs typeface="Courier New" charset="0"/>
              </a:rPr>
              <a:t>"hello "+</a:t>
            </a:r>
            <a:r>
              <a:rPr lang="en-US" b="1" dirty="0" smtClean="0">
                <a:latin typeface="Courier New" charset="0"/>
                <a:ea typeface="Courier New" charset="0"/>
                <a:cs typeface="Courier New" charset="0"/>
              </a:rPr>
              <a:t>name</a:t>
            </a:r>
          </a:p>
          <a:p>
            <a:pPr marL="0" indent="0">
              <a:buNone/>
            </a:pPr>
            <a:endParaRPr lang="en-US" b="1" dirty="0" smtClean="0">
              <a:latin typeface="Courier New" charset="0"/>
              <a:ea typeface="Courier New" charset="0"/>
              <a:cs typeface="Courier New" charset="0"/>
            </a:endParaRPr>
          </a:p>
          <a:p>
            <a:pPr marL="0" indent="0">
              <a:buNone/>
            </a:pPr>
            <a:r>
              <a:rPr lang="en-US" b="1" dirty="0" err="1" smtClean="0">
                <a:latin typeface="Courier New" charset="0"/>
                <a:ea typeface="Courier New" charset="0"/>
                <a:cs typeface="Courier New" charset="0"/>
              </a:rPr>
              <a:t>greet_someone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greet</a:t>
            </a:r>
          </a:p>
          <a:p>
            <a:pPr marL="0" indent="0">
              <a:buNone/>
            </a:pPr>
            <a:r>
              <a:rPr lang="en-US" b="1" dirty="0" smtClean="0">
                <a:latin typeface="Courier New" charset="0"/>
                <a:ea typeface="Courier New" charset="0"/>
                <a:cs typeface="Courier New" charset="0"/>
              </a:rPr>
              <a:t>print </a:t>
            </a:r>
            <a:r>
              <a:rPr lang="en-US" b="1" dirty="0" err="1">
                <a:latin typeface="Courier New" charset="0"/>
                <a:ea typeface="Courier New" charset="0"/>
                <a:cs typeface="Courier New" charset="0"/>
              </a:rPr>
              <a:t>greet_someone</a:t>
            </a:r>
            <a:r>
              <a:rPr lang="en-US" b="1" dirty="0" smtClean="0">
                <a:latin typeface="Courier New" charset="0"/>
                <a:ea typeface="Courier New" charset="0"/>
                <a:cs typeface="Courier New" charset="0"/>
              </a:rPr>
              <a:t>(”Jess")</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7632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t>
            </a:r>
            <a:endParaRPr lang="en-US" dirty="0"/>
          </a:p>
        </p:txBody>
      </p:sp>
      <p:sp>
        <p:nvSpPr>
          <p:cNvPr id="3" name="Content Placeholder 2"/>
          <p:cNvSpPr>
            <a:spLocks noGrp="1"/>
          </p:cNvSpPr>
          <p:nvPr>
            <p:ph idx="1"/>
          </p:nvPr>
        </p:nvSpPr>
        <p:spPr/>
        <p:txBody>
          <a:bodyPr>
            <a:normAutofit lnSpcReduction="10000"/>
          </a:bodyPr>
          <a:lstStyle/>
          <a:p>
            <a:r>
              <a:rPr lang="en-US" dirty="0" smtClean="0"/>
              <a:t>If you have more than one of ite</a:t>
            </a:r>
            <a:r>
              <a:rPr lang="en-US" dirty="0" smtClean="0"/>
              <a:t>m that you want to contain in a variable (ex. student1, student2, student3) it would be annoying to write out variables for each of them.</a:t>
            </a:r>
          </a:p>
          <a:p>
            <a:r>
              <a:rPr lang="en-US" dirty="0">
                <a:uFill>
                  <a:solidFill/>
                </a:uFill>
              </a:rPr>
              <a:t>Lists are containers that can hold multiple pieces of information. Lists are commonly used to </a:t>
            </a:r>
            <a:r>
              <a:rPr lang="en-US" dirty="0" smtClean="0">
                <a:uFill>
                  <a:solidFill/>
                </a:uFill>
              </a:rPr>
              <a:t>hold strings and numbers. </a:t>
            </a:r>
          </a:p>
          <a:p>
            <a:r>
              <a:rPr lang="en-US" dirty="0" smtClean="0">
                <a:uFill>
                  <a:solidFill/>
                </a:uFill>
              </a:rPr>
              <a:t>We can also slice lists in the same way we did earlier in the class</a:t>
            </a:r>
          </a:p>
          <a:p>
            <a:pPr marL="0" lvl="0" indent="0">
              <a:buNone/>
            </a:pPr>
            <a:r>
              <a:rPr lang="en-US" b="1" dirty="0" smtClean="0">
                <a:uFill>
                  <a:solidFill/>
                </a:uFill>
                <a:latin typeface="Courier New"/>
                <a:ea typeface="Courier New"/>
                <a:cs typeface="Courier New"/>
                <a:sym typeface="Courier New"/>
              </a:rPr>
              <a:t>attendees </a:t>
            </a:r>
            <a:r>
              <a:rPr lang="en-US" b="1" dirty="0">
                <a:uFill>
                  <a:solidFill/>
                </a:uFill>
                <a:latin typeface="Courier New"/>
                <a:ea typeface="Courier New"/>
                <a:cs typeface="Courier New"/>
                <a:sym typeface="Courier New"/>
              </a:rPr>
              <a:t>= </a:t>
            </a:r>
            <a:r>
              <a:rPr lang="en-US" b="1" dirty="0" smtClean="0">
                <a:uFill>
                  <a:solidFill/>
                </a:uFill>
                <a:latin typeface="Courier New"/>
                <a:ea typeface="Courier New"/>
                <a:cs typeface="Courier New"/>
                <a:sym typeface="Courier New"/>
              </a:rPr>
              <a:t>[’Jess', ’Greg', </a:t>
            </a:r>
            <a:r>
              <a:rPr lang="en-US" b="1" dirty="0">
                <a:uFill>
                  <a:solidFill/>
                </a:uFill>
                <a:latin typeface="Courier New"/>
                <a:ea typeface="Courier New"/>
                <a:cs typeface="Courier New"/>
                <a:sym typeface="Courier New"/>
              </a:rPr>
              <a:t>'Grace']</a:t>
            </a:r>
          </a:p>
          <a:p>
            <a:pPr marL="0" lvl="0" indent="0">
              <a:spcBef>
                <a:spcPts val="600"/>
              </a:spcBef>
              <a:buClr>
                <a:srgbClr val="000000"/>
              </a:buClr>
              <a:buNone/>
              <a:defRPr sz="1800">
                <a:uFillTx/>
              </a:defRPr>
            </a:pPr>
            <a:r>
              <a:rPr lang="en-US" sz="3000" b="1" dirty="0" err="1" smtClean="0">
                <a:uFill>
                  <a:solidFill/>
                </a:uFill>
                <a:latin typeface="Courier New"/>
                <a:ea typeface="Courier New"/>
                <a:cs typeface="Courier New"/>
                <a:sym typeface="Courier New"/>
              </a:rPr>
              <a:t>attendees.append</a:t>
            </a:r>
            <a:r>
              <a:rPr lang="en-US" sz="3000" b="1" dirty="0" smtClean="0">
                <a:uFill>
                  <a:solidFill/>
                </a:uFill>
                <a:latin typeface="Courier New"/>
                <a:ea typeface="Courier New"/>
                <a:cs typeface="Courier New"/>
                <a:sym typeface="Courier New"/>
              </a:rPr>
              <a:t>(‘Chelsea’) -</a:t>
            </a:r>
            <a:r>
              <a:rPr lang="en-US" sz="3000" dirty="0" smtClean="0">
                <a:uFill>
                  <a:solidFill/>
                </a:uFill>
                <a:sym typeface="Century Gothic"/>
              </a:rPr>
              <a:t>adds </a:t>
            </a:r>
            <a:r>
              <a:rPr lang="en-US" sz="3000" dirty="0">
                <a:uFill>
                  <a:solidFill/>
                </a:uFill>
                <a:sym typeface="Century Gothic"/>
              </a:rPr>
              <a:t>one to the </a:t>
            </a:r>
            <a:r>
              <a:rPr lang="en-US" sz="3000" dirty="0" smtClean="0">
                <a:uFill>
                  <a:solidFill/>
                </a:uFill>
                <a:sym typeface="Century Gothic"/>
              </a:rPr>
              <a:t>end </a:t>
            </a:r>
          </a:p>
          <a:p>
            <a:pPr marL="0" lvl="0" indent="0">
              <a:spcBef>
                <a:spcPts val="600"/>
              </a:spcBef>
              <a:buClr>
                <a:srgbClr val="000000"/>
              </a:buClr>
              <a:buNone/>
              <a:defRPr sz="1800">
                <a:uFillTx/>
              </a:defRPr>
            </a:pPr>
            <a:r>
              <a:rPr lang="en-US" sz="3000" b="1" dirty="0" err="1">
                <a:uFill>
                  <a:solidFill/>
                </a:uFill>
                <a:latin typeface="Courier New" charset="0"/>
                <a:ea typeface="Courier New" charset="0"/>
                <a:cs typeface="Courier New" charset="0"/>
                <a:sym typeface="Century Gothic"/>
              </a:rPr>
              <a:t>attendees.extend</a:t>
            </a:r>
            <a:r>
              <a:rPr lang="en-US" sz="3000" b="1" dirty="0">
                <a:uFill>
                  <a:solidFill/>
                </a:uFill>
                <a:latin typeface="Courier New" charset="0"/>
                <a:ea typeface="Courier New" charset="0"/>
                <a:cs typeface="Courier New" charset="0"/>
                <a:sym typeface="Century Gothic"/>
              </a:rPr>
              <a:t>(‘Tyson’, ‘Steve</a:t>
            </a:r>
            <a:r>
              <a:rPr lang="en-US" sz="3000" b="1" dirty="0" smtClean="0">
                <a:uFill>
                  <a:solidFill/>
                </a:uFill>
                <a:latin typeface="Courier New" charset="0"/>
                <a:ea typeface="Courier New" charset="0"/>
                <a:cs typeface="Courier New" charset="0"/>
                <a:sym typeface="Century Gothic"/>
              </a:rPr>
              <a:t>’)-</a:t>
            </a:r>
            <a:r>
              <a:rPr lang="en-US" sz="3000" dirty="0" smtClean="0">
                <a:uFill>
                  <a:solidFill/>
                </a:uFill>
                <a:ea typeface="Courier New" charset="0"/>
                <a:cs typeface="Courier New" charset="0"/>
                <a:sym typeface="Century Gothic"/>
              </a:rPr>
              <a:t>adds many to the end</a:t>
            </a:r>
          </a:p>
        </p:txBody>
      </p:sp>
    </p:spTree>
    <p:extLst>
      <p:ext uri="{BB962C8B-B14F-4D97-AF65-F5344CB8AC3E}">
        <p14:creationId xmlns:p14="http://schemas.microsoft.com/office/powerpoint/2010/main" val="634172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 </a:t>
            </a:r>
            <a:endParaRPr lang="en-US" dirty="0"/>
          </a:p>
        </p:txBody>
      </p:sp>
      <p:sp>
        <p:nvSpPr>
          <p:cNvPr id="3" name="Content Placeholder 2"/>
          <p:cNvSpPr>
            <a:spLocks noGrp="1"/>
          </p:cNvSpPr>
          <p:nvPr>
            <p:ph idx="1"/>
          </p:nvPr>
        </p:nvSpPr>
        <p:spPr/>
        <p:txBody>
          <a:bodyPr/>
          <a:lstStyle/>
          <a:p>
            <a:pPr marL="0" lvl="0" indent="0">
              <a:buNone/>
            </a:pPr>
            <a:r>
              <a:rPr lang="en-US" dirty="0">
                <a:uFill>
                  <a:solidFill/>
                </a:uFill>
              </a:rPr>
              <a:t>Dictionaries are another way of storing information in Python. Dictionaries have two components: a key and its corresponding value</a:t>
            </a:r>
            <a:r>
              <a:rPr lang="en-US" dirty="0" smtClean="0">
                <a:uFill>
                  <a:solidFill/>
                </a:uFill>
              </a:rPr>
              <a:t>. This is really great for storing information that has more than one value such twitter handles and students. </a:t>
            </a:r>
          </a:p>
          <a:p>
            <a:pPr marL="0" lvl="0" indent="0">
              <a:buNone/>
            </a:pPr>
            <a:endParaRPr lang="en-US" b="1" dirty="0" smtClean="0">
              <a:uFill>
                <a:solidFill/>
              </a:uFill>
              <a:latin typeface="Courier New"/>
              <a:ea typeface="Courier New"/>
              <a:cs typeface="Courier New"/>
              <a:sym typeface="Courier New"/>
            </a:endParaRPr>
          </a:p>
          <a:p>
            <a:pPr marL="0" lvl="0" indent="0">
              <a:buNone/>
            </a:pPr>
            <a:r>
              <a:rPr lang="en-US" b="1" dirty="0" err="1" smtClean="0">
                <a:uFill>
                  <a:solidFill/>
                </a:uFill>
                <a:latin typeface="Courier New"/>
                <a:ea typeface="Courier New"/>
                <a:cs typeface="Courier New"/>
                <a:sym typeface="Courier New"/>
              </a:rPr>
              <a:t>student_twitter</a:t>
            </a:r>
            <a:r>
              <a:rPr lang="en-US" b="1" dirty="0" smtClean="0">
                <a:uFill>
                  <a:solidFill/>
                </a:uFill>
                <a:latin typeface="Courier New"/>
                <a:ea typeface="Courier New"/>
                <a:cs typeface="Courier New"/>
                <a:sym typeface="Courier New"/>
              </a:rPr>
              <a:t> = {‘jess’: ‘</a:t>
            </a:r>
            <a:r>
              <a:rPr lang="en-US" b="1" dirty="0" err="1" smtClean="0">
                <a:uFill>
                  <a:solidFill/>
                </a:uFill>
                <a:latin typeface="Courier New"/>
                <a:ea typeface="Courier New"/>
                <a:cs typeface="Courier New"/>
                <a:sym typeface="Courier New"/>
              </a:rPr>
              <a:t>jessicagarson</a:t>
            </a:r>
            <a:r>
              <a:rPr lang="en-US" b="1" dirty="0" smtClean="0">
                <a:uFill>
                  <a:solidFill/>
                </a:uFill>
                <a:latin typeface="Courier New"/>
                <a:ea typeface="Courier New"/>
                <a:cs typeface="Courier New"/>
                <a:sym typeface="Courier New"/>
              </a:rPr>
              <a:t>’, ‘bob’: ‘</a:t>
            </a:r>
            <a:r>
              <a:rPr lang="en-US" b="1" dirty="0" err="1" smtClean="0">
                <a:uFill>
                  <a:solidFill/>
                </a:uFill>
                <a:latin typeface="Courier New"/>
                <a:ea typeface="Courier New"/>
                <a:cs typeface="Courier New"/>
                <a:sym typeface="Courier New"/>
              </a:rPr>
              <a:t>bobsmith</a:t>
            </a:r>
            <a:r>
              <a:rPr lang="en-US" b="1" dirty="0" smtClean="0">
                <a:uFill>
                  <a:solidFill/>
                </a:uFill>
                <a:latin typeface="Courier New"/>
                <a:ea typeface="Courier New"/>
                <a:cs typeface="Courier New"/>
                <a:sym typeface="Courier New"/>
              </a:rPr>
              <a:t>’, ‘</a:t>
            </a:r>
            <a:r>
              <a:rPr lang="en-US" b="1" dirty="0" err="1" smtClean="0">
                <a:uFill>
                  <a:solidFill/>
                </a:uFill>
                <a:latin typeface="Courier New"/>
                <a:ea typeface="Courier New"/>
                <a:cs typeface="Courier New"/>
                <a:sym typeface="Courier New"/>
              </a:rPr>
              <a:t>lakia</a:t>
            </a:r>
            <a:r>
              <a:rPr lang="en-US" b="1" dirty="0" smtClean="0">
                <a:uFill>
                  <a:solidFill/>
                </a:uFill>
                <a:latin typeface="Courier New"/>
                <a:ea typeface="Courier New"/>
                <a:cs typeface="Courier New"/>
                <a:sym typeface="Courier New"/>
              </a:rPr>
              <a:t>’: ’</a:t>
            </a:r>
            <a:r>
              <a:rPr lang="en-US" b="1" dirty="0" err="1" smtClean="0">
                <a:uFill>
                  <a:solidFill/>
                </a:uFill>
                <a:latin typeface="Courier New"/>
                <a:ea typeface="Courier New"/>
                <a:cs typeface="Courier New"/>
                <a:sym typeface="Courier New"/>
              </a:rPr>
              <a:t>lakiajones</a:t>
            </a:r>
            <a:r>
              <a:rPr lang="en-US" b="1" dirty="0" smtClean="0">
                <a:uFill>
                  <a:solidFill/>
                </a:uFill>
                <a:latin typeface="Courier New"/>
                <a:ea typeface="Courier New"/>
                <a:cs typeface="Courier New"/>
                <a:sym typeface="Courier New"/>
              </a:rPr>
              <a:t>’}</a:t>
            </a:r>
          </a:p>
          <a:p>
            <a:pPr marL="0" indent="0">
              <a:buNone/>
            </a:pPr>
            <a:endParaRPr lang="en-US" b="1" dirty="0">
              <a:uFill>
                <a:solidFill/>
              </a:uFill>
              <a:latin typeface="Courier New"/>
              <a:ea typeface="Courier New"/>
              <a:cs typeface="Courier New"/>
              <a:sym typeface="Courier New"/>
            </a:endParaRPr>
          </a:p>
          <a:p>
            <a:pPr marL="0" lvl="0" indent="0">
              <a:buNone/>
            </a:pPr>
            <a:endParaRPr lang="en-US" dirty="0">
              <a:uFill>
                <a:solidFill/>
              </a:uFill>
            </a:endParaRPr>
          </a:p>
          <a:p>
            <a:pPr marL="0" indent="0">
              <a:buNone/>
            </a:pPr>
            <a:endParaRPr lang="en-US" dirty="0"/>
          </a:p>
        </p:txBody>
      </p:sp>
    </p:spTree>
    <p:extLst>
      <p:ext uri="{BB962C8B-B14F-4D97-AF65-F5344CB8AC3E}">
        <p14:creationId xmlns:p14="http://schemas.microsoft.com/office/powerpoint/2010/main" val="177881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sp>
        <p:nvSpPr>
          <p:cNvPr id="3" name="Content Placeholder 2"/>
          <p:cNvSpPr>
            <a:spLocks noGrp="1"/>
          </p:cNvSpPr>
          <p:nvPr>
            <p:ph idx="1"/>
          </p:nvPr>
        </p:nvSpPr>
        <p:spPr/>
        <p:txBody>
          <a:bodyPr/>
          <a:lstStyle/>
          <a:p>
            <a:pPr marL="0" lvl="0" indent="0">
              <a:spcBef>
                <a:spcPts val="600"/>
              </a:spcBef>
              <a:buSzTx/>
              <a:buFontTx/>
              <a:buNone/>
              <a:defRPr sz="1800">
                <a:uFillTx/>
              </a:defRPr>
            </a:pPr>
            <a:r>
              <a:rPr lang="en-US" sz="3000" b="1" dirty="0" err="1">
                <a:uFill>
                  <a:solidFill/>
                </a:uFill>
                <a:latin typeface="Courier New"/>
                <a:ea typeface="Courier New"/>
                <a:cs typeface="Courier New"/>
                <a:sym typeface="Courier New"/>
              </a:rPr>
              <a:t>days_of_week</a:t>
            </a:r>
            <a:r>
              <a:rPr lang="en-US" sz="3000" b="1" dirty="0">
                <a:uFill>
                  <a:solidFill/>
                </a:uFill>
                <a:latin typeface="Courier New"/>
                <a:ea typeface="Courier New"/>
                <a:cs typeface="Courier New"/>
                <a:sym typeface="Courier New"/>
              </a:rPr>
              <a:t> = ['</a:t>
            </a:r>
            <a:r>
              <a:rPr lang="en-US" sz="3000" b="1" dirty="0" err="1">
                <a:uFill>
                  <a:solidFill/>
                </a:uFill>
                <a:latin typeface="Courier New"/>
                <a:ea typeface="Courier New"/>
                <a:cs typeface="Courier New"/>
                <a:sym typeface="Courier New"/>
              </a:rPr>
              <a:t>Monday',</a:t>
            </a:r>
            <a:r>
              <a:rPr lang="en-US" sz="3000" b="1" dirty="0" err="1" smtClean="0">
                <a:uFill>
                  <a:solidFill/>
                </a:uFill>
                <a:latin typeface="Courier New"/>
                <a:ea typeface="Courier New"/>
                <a:cs typeface="Courier New"/>
                <a:sym typeface="Courier New"/>
              </a:rPr>
              <a:t>'Tuesday</a:t>
            </a:r>
            <a:r>
              <a:rPr lang="en-US" sz="3000" b="1" dirty="0" smtClean="0">
                <a:uFill>
                  <a:solidFill/>
                </a:uFill>
                <a:latin typeface="Courier New"/>
                <a:ea typeface="Courier New"/>
                <a:cs typeface="Courier New"/>
                <a:sym typeface="Courier New"/>
              </a:rPr>
              <a:t>’, ‘Wednesday’]</a:t>
            </a:r>
            <a:endParaRPr lang="en-US" sz="3000" b="1" dirty="0">
              <a:uFill>
                <a:solidFill/>
              </a:uFill>
              <a:latin typeface="Courier New"/>
              <a:ea typeface="Courier New"/>
              <a:cs typeface="Courier New"/>
              <a:sym typeface="Courier New"/>
            </a:endParaRPr>
          </a:p>
          <a:p>
            <a:pPr marL="0" lvl="0" indent="0">
              <a:spcBef>
                <a:spcPts val="600"/>
              </a:spcBef>
              <a:buSzTx/>
              <a:buFontTx/>
              <a:buNone/>
              <a:defRPr sz="1800">
                <a:uFillTx/>
              </a:defRPr>
            </a:pPr>
            <a:endParaRPr lang="en-US" sz="3000" b="1" dirty="0">
              <a:uFill>
                <a:solidFill/>
              </a:uFill>
              <a:latin typeface="Courier New"/>
              <a:ea typeface="Courier New"/>
              <a:cs typeface="Courier New"/>
              <a:sym typeface="Courier New"/>
            </a:endParaRPr>
          </a:p>
          <a:p>
            <a:pPr marL="0" lvl="0" indent="0">
              <a:spcBef>
                <a:spcPts val="600"/>
              </a:spcBef>
              <a:buSzTx/>
              <a:buFontTx/>
              <a:buNone/>
              <a:defRPr sz="1800">
                <a:uFillTx/>
              </a:defRPr>
            </a:pPr>
            <a:r>
              <a:rPr lang="en-US" sz="3000" b="1" dirty="0">
                <a:uFill>
                  <a:solidFill/>
                </a:uFill>
                <a:latin typeface="Courier New"/>
                <a:ea typeface="Courier New"/>
                <a:cs typeface="Courier New"/>
                <a:sym typeface="Courier New"/>
              </a:rPr>
              <a:t>for day in </a:t>
            </a:r>
            <a:r>
              <a:rPr lang="en-US" sz="3000" b="1" dirty="0" err="1">
                <a:uFill>
                  <a:solidFill/>
                </a:uFill>
                <a:latin typeface="Courier New"/>
                <a:ea typeface="Courier New"/>
                <a:cs typeface="Courier New"/>
                <a:sym typeface="Courier New"/>
              </a:rPr>
              <a:t>days_of_week</a:t>
            </a:r>
            <a:r>
              <a:rPr lang="en-US" sz="3000" b="1" dirty="0">
                <a:uFill>
                  <a:solidFill/>
                </a:uFill>
                <a:latin typeface="Courier New"/>
                <a:ea typeface="Courier New"/>
                <a:cs typeface="Courier New"/>
                <a:sym typeface="Courier New"/>
              </a:rPr>
              <a:t>:</a:t>
            </a:r>
            <a:br>
              <a:rPr lang="en-US" sz="3000" b="1" dirty="0">
                <a:uFill>
                  <a:solidFill/>
                </a:uFill>
                <a:latin typeface="Courier New"/>
                <a:ea typeface="Courier New"/>
                <a:cs typeface="Courier New"/>
                <a:sym typeface="Courier New"/>
              </a:rPr>
            </a:br>
            <a:r>
              <a:rPr lang="en-US" sz="3000" b="1" dirty="0">
                <a:uFill>
                  <a:solidFill/>
                </a:uFill>
                <a:latin typeface="Courier New"/>
                <a:ea typeface="Courier New"/>
                <a:cs typeface="Courier New"/>
                <a:sym typeface="Courier New"/>
              </a:rPr>
              <a:t>   print day</a:t>
            </a:r>
          </a:p>
          <a:p>
            <a:pPr marL="0" lvl="0" indent="0">
              <a:spcBef>
                <a:spcPts val="600"/>
              </a:spcBef>
              <a:buSzTx/>
              <a:buFontTx/>
              <a:buNone/>
              <a:defRPr sz="1800">
                <a:uFillTx/>
              </a:defRPr>
            </a:pPr>
            <a:endParaRPr lang="en-US" sz="3000" b="1" dirty="0">
              <a:uFill>
                <a:solidFill/>
              </a:uFill>
              <a:latin typeface="Courier New"/>
              <a:ea typeface="Courier New"/>
              <a:cs typeface="Courier New"/>
              <a:sym typeface="Courier New"/>
            </a:endParaRPr>
          </a:p>
          <a:p>
            <a:pPr marL="0" lvl="0" indent="0">
              <a:spcBef>
                <a:spcPts val="600"/>
              </a:spcBef>
              <a:buSzTx/>
              <a:buFontTx/>
              <a:buNone/>
              <a:defRPr sz="1800">
                <a:uFillTx/>
              </a:defRPr>
            </a:pPr>
            <a:r>
              <a:rPr lang="en-US" sz="3000" dirty="0">
                <a:uFill>
                  <a:solidFill/>
                </a:uFill>
                <a:sym typeface="Century Gothic"/>
              </a:rPr>
              <a:t>For each item in this list:	</a:t>
            </a:r>
          </a:p>
          <a:p>
            <a:pPr marL="0" lvl="0" indent="0">
              <a:spcBef>
                <a:spcPts val="600"/>
              </a:spcBef>
              <a:buSzTx/>
              <a:buFontTx/>
              <a:buNone/>
              <a:defRPr sz="1800">
                <a:uFillTx/>
              </a:defRPr>
            </a:pPr>
            <a:r>
              <a:rPr lang="en-US" sz="3000" dirty="0">
                <a:uFill>
                  <a:solidFill/>
                </a:uFill>
                <a:sym typeface="Century Gothic"/>
              </a:rPr>
              <a:t>		do something with that item</a:t>
            </a:r>
          </a:p>
          <a:p>
            <a:pPr marL="0" indent="0">
              <a:buNone/>
            </a:pPr>
            <a:endParaRPr lang="en-US" dirty="0"/>
          </a:p>
        </p:txBody>
      </p:sp>
    </p:spTree>
    <p:extLst>
      <p:ext uri="{BB962C8B-B14F-4D97-AF65-F5344CB8AC3E}">
        <p14:creationId xmlns:p14="http://schemas.microsoft.com/office/powerpoint/2010/main" val="2041824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Loops</a:t>
            </a:r>
            <a:endParaRPr lang="en-US" dirty="0"/>
          </a:p>
        </p:txBody>
      </p:sp>
      <p:sp>
        <p:nvSpPr>
          <p:cNvPr id="3" name="Content Placeholder 2"/>
          <p:cNvSpPr>
            <a:spLocks noGrp="1"/>
          </p:cNvSpPr>
          <p:nvPr>
            <p:ph idx="1"/>
          </p:nvPr>
        </p:nvSpPr>
        <p:spPr/>
        <p:txBody>
          <a:bodyPr/>
          <a:lstStyle/>
          <a:p>
            <a:pPr marL="0" lvl="0" indent="0">
              <a:spcBef>
                <a:spcPts val="600"/>
              </a:spcBef>
              <a:buSzTx/>
              <a:buFontTx/>
              <a:buNone/>
              <a:defRPr sz="1800">
                <a:uFillTx/>
              </a:defRPr>
            </a:pPr>
            <a:r>
              <a:rPr lang="en-US" sz="3000" dirty="0">
                <a:uFill>
                  <a:solidFill/>
                </a:uFill>
                <a:sym typeface="Century Gothic"/>
              </a:rPr>
              <a:t>A </a:t>
            </a:r>
            <a:r>
              <a:rPr lang="en-US" sz="3000" dirty="0" smtClean="0">
                <a:uFill>
                  <a:solidFill/>
                </a:uFill>
                <a:ea typeface="Courier New"/>
                <a:cs typeface="Courier New"/>
                <a:sym typeface="Courier New"/>
              </a:rPr>
              <a:t>for</a:t>
            </a:r>
            <a:r>
              <a:rPr lang="en-US" sz="3000" b="1" dirty="0" smtClean="0">
                <a:uFill>
                  <a:solidFill/>
                </a:uFill>
                <a:ea typeface="Courier New"/>
                <a:cs typeface="Courier New"/>
                <a:sym typeface="Courier New"/>
              </a:rPr>
              <a:t> </a:t>
            </a:r>
            <a:r>
              <a:rPr lang="en-US" sz="3000" dirty="0">
                <a:uFill>
                  <a:solidFill/>
                </a:uFill>
                <a:sym typeface="Century Gothic"/>
              </a:rPr>
              <a:t>loop lets you use each item in a single list one at a time, which is great for performing actions a certain number of </a:t>
            </a:r>
            <a:r>
              <a:rPr lang="en-US" sz="3000" dirty="0" smtClean="0">
                <a:uFill>
                  <a:solidFill/>
                </a:uFill>
                <a:sym typeface="Century Gothic"/>
              </a:rPr>
              <a:t>times.</a:t>
            </a:r>
            <a:r>
              <a:rPr lang="en-US" sz="3000" b="1" dirty="0">
                <a:uFill>
                  <a:solidFill/>
                </a:uFill>
                <a:ea typeface="Courier New"/>
                <a:cs typeface="Courier New"/>
                <a:sym typeface="Courier New"/>
              </a:rPr>
              <a:t> </a:t>
            </a:r>
            <a:r>
              <a:rPr lang="en-US" sz="3000" dirty="0" smtClean="0">
                <a:uFill>
                  <a:solidFill/>
                </a:uFill>
                <a:ea typeface="Courier New"/>
                <a:cs typeface="Courier New"/>
                <a:sym typeface="Courier New"/>
              </a:rPr>
              <a:t>While </a:t>
            </a:r>
            <a:r>
              <a:rPr lang="en-US" sz="3000" dirty="0">
                <a:uFill>
                  <a:solidFill/>
                </a:uFill>
                <a:sym typeface="Century Gothic"/>
              </a:rPr>
              <a:t>loops are the cousins of conditionals. </a:t>
            </a:r>
          </a:p>
          <a:p>
            <a:pPr marL="0" lvl="0" indent="0">
              <a:spcBef>
                <a:spcPts val="600"/>
              </a:spcBef>
              <a:buSzTx/>
              <a:buFontTx/>
              <a:buNone/>
              <a:defRPr sz="1800">
                <a:uFillTx/>
              </a:defRPr>
            </a:pPr>
            <a:endParaRPr lang="en-US" b="1" dirty="0" smtClean="0">
              <a:uFill>
                <a:solidFill/>
              </a:uFill>
              <a:latin typeface="Courier New"/>
              <a:ea typeface="Courier New"/>
              <a:cs typeface="Courier New"/>
              <a:sym typeface="Courier New"/>
            </a:endParaRPr>
          </a:p>
          <a:p>
            <a:pPr marL="0" lvl="0" indent="0">
              <a:spcBef>
                <a:spcPts val="600"/>
              </a:spcBef>
              <a:buSzTx/>
              <a:buFontTx/>
              <a:buNone/>
              <a:defRPr sz="1800">
                <a:uFillTx/>
              </a:defRPr>
            </a:pPr>
            <a:r>
              <a:rPr lang="en-US" sz="3000" b="1" dirty="0" smtClean="0">
                <a:uFill>
                  <a:solidFill/>
                </a:uFill>
                <a:latin typeface="Courier New"/>
                <a:ea typeface="Courier New"/>
                <a:cs typeface="Courier New"/>
                <a:sym typeface="Courier New"/>
              </a:rPr>
              <a:t>if students </a:t>
            </a:r>
            <a:r>
              <a:rPr lang="en-US" sz="3000" b="1" dirty="0">
                <a:uFill>
                  <a:solidFill/>
                </a:uFill>
                <a:latin typeface="Courier New"/>
                <a:ea typeface="Courier New"/>
                <a:cs typeface="Courier New"/>
                <a:sym typeface="Courier New"/>
              </a:rPr>
              <a:t>&gt;= 2:</a:t>
            </a:r>
          </a:p>
          <a:p>
            <a:pPr marL="0" lvl="0" indent="0">
              <a:spcBef>
                <a:spcPts val="600"/>
              </a:spcBef>
              <a:buSzTx/>
              <a:buFontTx/>
              <a:buNone/>
              <a:defRPr sz="1800">
                <a:uFillTx/>
              </a:defRPr>
            </a:pPr>
            <a:r>
              <a:rPr lang="en-US" sz="3000" b="1" dirty="0">
                <a:uFill>
                  <a:solidFill/>
                </a:uFill>
                <a:latin typeface="Courier New"/>
                <a:ea typeface="Courier New"/>
                <a:cs typeface="Courier New"/>
                <a:sym typeface="Courier New"/>
              </a:rPr>
              <a:t>	print "I'm </a:t>
            </a:r>
            <a:r>
              <a:rPr lang="en-US" sz="3000" b="1" dirty="0" smtClean="0">
                <a:uFill>
                  <a:solidFill/>
                </a:uFill>
                <a:latin typeface="Courier New"/>
                <a:ea typeface="Courier New"/>
                <a:cs typeface="Courier New"/>
                <a:sym typeface="Courier New"/>
              </a:rPr>
              <a:t>glad I’m not lonely in this class"</a:t>
            </a:r>
            <a:endParaRPr lang="en-US" sz="3000" b="1" dirty="0">
              <a:uFill>
                <a:solidFill/>
              </a:uFill>
              <a:latin typeface="Courier New"/>
              <a:ea typeface="Courier New"/>
              <a:cs typeface="Courier New"/>
              <a:sym typeface="Courier New"/>
            </a:endParaRPr>
          </a:p>
          <a:p>
            <a:pPr marL="0" indent="0">
              <a:buNone/>
            </a:pPr>
            <a:endParaRPr lang="en-US" dirty="0"/>
          </a:p>
        </p:txBody>
      </p:sp>
    </p:spTree>
    <p:extLst>
      <p:ext uri="{BB962C8B-B14F-4D97-AF65-F5344CB8AC3E}">
        <p14:creationId xmlns:p14="http://schemas.microsoft.com/office/powerpoint/2010/main" val="1227477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a:t>
            </a:r>
            <a:endParaRPr lang="en-US" dirty="0"/>
          </a:p>
        </p:txBody>
      </p:sp>
      <p:sp>
        <p:nvSpPr>
          <p:cNvPr id="3" name="Content Placeholder 2"/>
          <p:cNvSpPr>
            <a:spLocks noGrp="1"/>
          </p:cNvSpPr>
          <p:nvPr>
            <p:ph idx="1"/>
          </p:nvPr>
        </p:nvSpPr>
        <p:spPr/>
        <p:txBody>
          <a:bodyPr/>
          <a:lstStyle/>
          <a:p>
            <a:r>
              <a:rPr lang="en-US" dirty="0" smtClean="0"/>
              <a:t>Libraries are  pre-made code that help you accomplish different goals. </a:t>
            </a:r>
          </a:p>
          <a:p>
            <a:r>
              <a:rPr lang="en-US" dirty="0" smtClean="0"/>
              <a:t>To install libraries in python you would do the following:  </a:t>
            </a:r>
          </a:p>
          <a:p>
            <a:pPr marL="0" lvl="0" indent="0">
              <a:spcBef>
                <a:spcPts val="600"/>
              </a:spcBef>
              <a:buSzTx/>
              <a:buFontTx/>
              <a:buNone/>
              <a:defRPr sz="1800">
                <a:uFillTx/>
              </a:defRPr>
            </a:pPr>
            <a:r>
              <a:rPr lang="en-US" sz="3000" b="1" dirty="0" smtClean="0">
                <a:uFill>
                  <a:solidFill/>
                </a:uFill>
                <a:latin typeface="Courier New"/>
                <a:ea typeface="Courier New"/>
                <a:cs typeface="Courier New"/>
                <a:sym typeface="Courier New"/>
              </a:rPr>
              <a:t>pip install requests</a:t>
            </a:r>
            <a:endParaRPr lang="en-US" sz="3000" b="1" dirty="0">
              <a:uFill>
                <a:solidFill/>
              </a:uFill>
              <a:latin typeface="Courier New"/>
              <a:ea typeface="Courier New"/>
              <a:cs typeface="Courier New"/>
              <a:sym typeface="Courier New"/>
            </a:endParaRPr>
          </a:p>
          <a:p>
            <a:r>
              <a:rPr lang="en-US" dirty="0" smtClean="0"/>
              <a:t>At the top of your code you would use the following syntax</a:t>
            </a:r>
          </a:p>
          <a:p>
            <a:pPr marL="0" lvl="0" indent="0">
              <a:buNone/>
            </a:pPr>
            <a:r>
              <a:rPr lang="en-US" b="1" dirty="0" smtClean="0">
                <a:uFill>
                  <a:solidFill/>
                </a:uFill>
                <a:latin typeface="Courier New"/>
                <a:ea typeface="Courier New"/>
                <a:cs typeface="Courier New"/>
                <a:sym typeface="Courier New"/>
              </a:rPr>
              <a:t>import requests</a:t>
            </a:r>
            <a:endParaRPr lang="en-US" b="1" dirty="0">
              <a:uFill>
                <a:solidFill/>
              </a:uFill>
              <a:latin typeface="Courier New"/>
              <a:ea typeface="Courier New"/>
              <a:cs typeface="Courier New"/>
              <a:sym typeface="Courier New"/>
            </a:endParaRPr>
          </a:p>
          <a:p>
            <a:pPr marL="0" indent="0">
              <a:buNone/>
            </a:pPr>
            <a:r>
              <a:rPr lang="en-US" dirty="0" smtClean="0"/>
              <a:t> </a:t>
            </a:r>
            <a:endParaRPr lang="en-US" dirty="0"/>
          </a:p>
        </p:txBody>
      </p:sp>
    </p:spTree>
    <p:extLst>
      <p:ext uri="{BB962C8B-B14F-4D97-AF65-F5344CB8AC3E}">
        <p14:creationId xmlns:p14="http://schemas.microsoft.com/office/powerpoint/2010/main" val="131681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this class </a:t>
            </a:r>
            <a:endParaRPr lang="en-US" dirty="0"/>
          </a:p>
        </p:txBody>
      </p:sp>
      <p:sp>
        <p:nvSpPr>
          <p:cNvPr id="3" name="Content Placeholder 2"/>
          <p:cNvSpPr>
            <a:spLocks noGrp="1"/>
          </p:cNvSpPr>
          <p:nvPr>
            <p:ph idx="1"/>
          </p:nvPr>
        </p:nvSpPr>
        <p:spPr/>
        <p:txBody>
          <a:bodyPr/>
          <a:lstStyle/>
          <a:p>
            <a:r>
              <a:rPr lang="en-US" dirty="0" smtClean="0"/>
              <a:t>We are going to attempt to create a working blog by the end of today’s class</a:t>
            </a:r>
          </a:p>
          <a:p>
            <a:r>
              <a:rPr lang="en-US" dirty="0" smtClean="0"/>
              <a:t>We are also going to make a text based game  </a:t>
            </a:r>
          </a:p>
          <a:p>
            <a:r>
              <a:rPr lang="en-US" dirty="0" smtClean="0"/>
              <a:t>This is a lot of material and we might not accomplish all of it today and that’s okay </a:t>
            </a:r>
          </a:p>
          <a:p>
            <a:pPr marL="0" indent="0">
              <a:buNone/>
            </a:pPr>
            <a:endParaRPr lang="en-US" dirty="0" smtClean="0"/>
          </a:p>
        </p:txBody>
      </p:sp>
    </p:spTree>
    <p:extLst>
      <p:ext uri="{BB962C8B-B14F-4D97-AF65-F5344CB8AC3E}">
        <p14:creationId xmlns:p14="http://schemas.microsoft.com/office/powerpoint/2010/main" val="1433925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Prompting People using Raw Input </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ourier New" charset="0"/>
                <a:ea typeface="Courier New" charset="0"/>
                <a:cs typeface="Courier New" charset="0"/>
              </a:rPr>
              <a:t>name = </a:t>
            </a:r>
            <a:r>
              <a:rPr lang="en-US" b="1" dirty="0" err="1" smtClean="0">
                <a:latin typeface="Courier New" charset="0"/>
                <a:ea typeface="Courier New" charset="0"/>
                <a:cs typeface="Courier New" charset="0"/>
              </a:rPr>
              <a:t>raw_input</a:t>
            </a:r>
            <a:r>
              <a:rPr lang="en-US" b="1" dirty="0" smtClean="0">
                <a:latin typeface="Courier New" charset="0"/>
                <a:ea typeface="Courier New" charset="0"/>
                <a:cs typeface="Courier New" charset="0"/>
              </a:rPr>
              <a:t>(“What’s your name? )“</a:t>
            </a:r>
          </a:p>
          <a:p>
            <a:pPr marL="0" indent="0">
              <a:buNone/>
            </a:pPr>
            <a:r>
              <a:rPr lang="en-US" b="1" dirty="0" smtClean="0">
                <a:latin typeface="Courier New" charset="0"/>
                <a:ea typeface="Courier New" charset="0"/>
                <a:cs typeface="Courier New" charset="0"/>
              </a:rPr>
              <a:t>age </a:t>
            </a:r>
            <a:r>
              <a:rPr lang="en-US" b="1" dirty="0">
                <a:latin typeface="Courier New" charset="0"/>
                <a:ea typeface="Courier New" charset="0"/>
                <a:cs typeface="Courier New" charset="0"/>
              </a:rPr>
              <a:t>=</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raw_input</a:t>
            </a:r>
            <a:r>
              <a:rPr lang="en-US" b="1" dirty="0">
                <a:latin typeface="Courier New" charset="0"/>
                <a:ea typeface="Courier New" charset="0"/>
                <a:cs typeface="Courier New" charset="0"/>
              </a:rPr>
              <a:t>("How old are you</a:t>
            </a:r>
            <a:r>
              <a:rPr lang="en-US" b="1" dirty="0" smtClean="0">
                <a:latin typeface="Courier New" charset="0"/>
                <a:ea typeface="Courier New" charset="0"/>
                <a:cs typeface="Courier New" charset="0"/>
              </a:rPr>
              <a:t>? ") </a:t>
            </a:r>
          </a:p>
          <a:p>
            <a:pPr marL="0" indent="0">
              <a:buNone/>
            </a:pPr>
            <a:r>
              <a:rPr lang="en-US" b="1" dirty="0" smtClean="0">
                <a:latin typeface="Courier New" charset="0"/>
                <a:ea typeface="Courier New" charset="0"/>
                <a:cs typeface="Courier New" charset="0"/>
              </a:rPr>
              <a:t>color </a:t>
            </a:r>
            <a:r>
              <a:rPr lang="en-US" b="1" dirty="0">
                <a:latin typeface="Courier New" charset="0"/>
                <a:ea typeface="Courier New" charset="0"/>
                <a:cs typeface="Courier New" charset="0"/>
              </a:rPr>
              <a:t>=</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raw_input</a:t>
            </a:r>
            <a:r>
              <a:rPr lang="en-US" b="1" dirty="0" smtClean="0">
                <a:latin typeface="Courier New" charset="0"/>
                <a:ea typeface="Courier New" charset="0"/>
                <a:cs typeface="Courier New" charset="0"/>
              </a:rPr>
              <a:t>(”What’s your favorite color? </a:t>
            </a:r>
            <a:r>
              <a:rPr lang="en-US" b="1" dirty="0">
                <a:latin typeface="Courier New" charset="0"/>
                <a:ea typeface="Courier New" charset="0"/>
                <a:cs typeface="Courier New" charset="0"/>
              </a:rPr>
              <a:t>")</a:t>
            </a:r>
            <a:r>
              <a:rPr lang="en-US" b="1" dirty="0">
                <a:latin typeface="Courier New" charset="0"/>
                <a:ea typeface="Courier New" charset="0"/>
                <a:cs typeface="Courier New" charset="0"/>
              </a:rPr>
              <a:t> </a:t>
            </a:r>
            <a:endParaRPr lang="en-US" b="1" dirty="0" smtClean="0">
              <a:latin typeface="Courier New" charset="0"/>
              <a:ea typeface="Courier New" charset="0"/>
              <a:cs typeface="Courier New" charset="0"/>
            </a:endParaRPr>
          </a:p>
          <a:p>
            <a:pPr marL="0" indent="0">
              <a:buNone/>
            </a:pPr>
            <a:r>
              <a:rPr lang="en-US" dirty="0"/>
              <a:t/>
            </a:r>
            <a:br>
              <a:rPr lang="en-US" dirty="0"/>
            </a:br>
            <a:endParaRPr lang="en-US" dirty="0"/>
          </a:p>
        </p:txBody>
      </p:sp>
    </p:spTree>
    <p:extLst>
      <p:ext uri="{BB962C8B-B14F-4D97-AF65-F5344CB8AC3E}">
        <p14:creationId xmlns:p14="http://schemas.microsoft.com/office/powerpoint/2010/main" val="24325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a program </a:t>
            </a:r>
            <a:endParaRPr lang="en-US" dirty="0"/>
          </a:p>
        </p:txBody>
      </p:sp>
      <p:sp>
        <p:nvSpPr>
          <p:cNvPr id="3" name="Content Placeholder 2"/>
          <p:cNvSpPr>
            <a:spLocks noGrp="1"/>
          </p:cNvSpPr>
          <p:nvPr>
            <p:ph idx="1"/>
          </p:nvPr>
        </p:nvSpPr>
        <p:spPr/>
        <p:txBody>
          <a:bodyPr/>
          <a:lstStyle/>
          <a:p>
            <a:pPr marL="0" indent="0">
              <a:buNone/>
            </a:pPr>
            <a:r>
              <a:rPr lang="en-US" dirty="0" smtClean="0"/>
              <a:t>Let’s create a program that prints “hello world”</a:t>
            </a:r>
          </a:p>
          <a:p>
            <a:pPr marL="0" indent="0">
              <a:buNone/>
            </a:pPr>
            <a:endParaRPr lang="en-US" dirty="0"/>
          </a:p>
          <a:p>
            <a:pPr marL="0" indent="0">
              <a:buNone/>
            </a:pPr>
            <a:r>
              <a:rPr lang="en-US" dirty="0" smtClean="0"/>
              <a:t>To run this program you can go into your terminal and type the following</a:t>
            </a:r>
          </a:p>
          <a:p>
            <a:pPr marL="0" indent="0">
              <a:buNone/>
            </a:pPr>
            <a:r>
              <a:rPr lang="en-US" b="1" dirty="0" smtClean="0">
                <a:latin typeface="Courier New" charset="0"/>
                <a:ea typeface="Courier New" charset="0"/>
                <a:cs typeface="Courier New" charset="0"/>
              </a:rPr>
              <a:t>python </a:t>
            </a:r>
            <a:r>
              <a:rPr lang="en-US" b="1" dirty="0" err="1" smtClean="0">
                <a:latin typeface="Courier New" charset="0"/>
                <a:ea typeface="Courier New" charset="0"/>
                <a:cs typeface="Courier New" charset="0"/>
              </a:rPr>
              <a:t>helloworld.py</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76318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text based game </a:t>
            </a:r>
            <a:endParaRPr lang="en-US" dirty="0"/>
          </a:p>
        </p:txBody>
      </p:sp>
      <p:sp>
        <p:nvSpPr>
          <p:cNvPr id="3" name="Content Placeholder 2"/>
          <p:cNvSpPr>
            <a:spLocks noGrp="1"/>
          </p:cNvSpPr>
          <p:nvPr>
            <p:ph idx="1"/>
          </p:nvPr>
        </p:nvSpPr>
        <p:spPr/>
        <p:txBody>
          <a:bodyPr/>
          <a:lstStyle/>
          <a:p>
            <a:r>
              <a:rPr lang="en-US" dirty="0" smtClean="0"/>
              <a:t>You have 15 minutes to create a text based game based on what we just learned</a:t>
            </a:r>
          </a:p>
          <a:p>
            <a:r>
              <a:rPr lang="en-US" dirty="0" smtClean="0"/>
              <a:t>If you don’t know where to start check out the example in my repository </a:t>
            </a:r>
          </a:p>
        </p:txBody>
      </p:sp>
    </p:spTree>
    <p:extLst>
      <p:ext uri="{BB962C8B-B14F-4D97-AF65-F5344CB8AC3E}">
        <p14:creationId xmlns:p14="http://schemas.microsoft.com/office/powerpoint/2010/main" val="639138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and Tell </a:t>
            </a:r>
            <a:endParaRPr lang="en-US" dirty="0"/>
          </a:p>
        </p:txBody>
      </p:sp>
      <p:sp>
        <p:nvSpPr>
          <p:cNvPr id="3" name="Content Placeholder 2"/>
          <p:cNvSpPr>
            <a:spLocks noGrp="1"/>
          </p:cNvSpPr>
          <p:nvPr>
            <p:ph idx="1"/>
          </p:nvPr>
        </p:nvSpPr>
        <p:spPr/>
        <p:txBody>
          <a:bodyPr/>
          <a:lstStyle/>
          <a:p>
            <a:r>
              <a:rPr lang="en-US" dirty="0" smtClean="0"/>
              <a:t>Let’s break into groups and show each other our games </a:t>
            </a:r>
            <a:endParaRPr lang="en-US" dirty="0"/>
          </a:p>
        </p:txBody>
      </p:sp>
    </p:spTree>
    <p:extLst>
      <p:ext uri="{BB962C8B-B14F-4D97-AF65-F5344CB8AC3E}">
        <p14:creationId xmlns:p14="http://schemas.microsoft.com/office/powerpoint/2010/main" val="1212052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Part 2</a:t>
            </a:r>
            <a:endParaRPr lang="en-US" dirty="0"/>
          </a:p>
        </p:txBody>
      </p:sp>
      <p:sp>
        <p:nvSpPr>
          <p:cNvPr id="3" name="Subtitle 2"/>
          <p:cNvSpPr>
            <a:spLocks noGrp="1"/>
          </p:cNvSpPr>
          <p:nvPr>
            <p:ph type="subTitle" idx="1"/>
          </p:nvPr>
        </p:nvSpPr>
        <p:spPr/>
        <p:txBody>
          <a:bodyPr/>
          <a:lstStyle/>
          <a:p>
            <a:r>
              <a:rPr lang="en-US" dirty="0" smtClean="0"/>
              <a:t>Creating a site with Flask</a:t>
            </a:r>
            <a:endParaRPr lang="en-US" dirty="0"/>
          </a:p>
        </p:txBody>
      </p:sp>
    </p:spTree>
    <p:extLst>
      <p:ext uri="{BB962C8B-B14F-4D97-AF65-F5344CB8AC3E}">
        <p14:creationId xmlns:p14="http://schemas.microsoft.com/office/powerpoint/2010/main" val="82131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Flask? </a:t>
            </a:r>
            <a:endParaRPr lang="en-US" dirty="0"/>
          </a:p>
        </p:txBody>
      </p:sp>
      <p:sp>
        <p:nvSpPr>
          <p:cNvPr id="3" name="Content Placeholder 2"/>
          <p:cNvSpPr>
            <a:spLocks noGrp="1"/>
          </p:cNvSpPr>
          <p:nvPr>
            <p:ph idx="1"/>
          </p:nvPr>
        </p:nvSpPr>
        <p:spPr/>
        <p:txBody>
          <a:bodyPr/>
          <a:lstStyle/>
          <a:p>
            <a:r>
              <a:rPr lang="en-US" dirty="0" smtClean="0"/>
              <a:t>Flask is a web platform for python . It allows you to quickly create sites with not a lot of set up. </a:t>
            </a:r>
          </a:p>
        </p:txBody>
      </p:sp>
    </p:spTree>
    <p:extLst>
      <p:ext uri="{BB962C8B-B14F-4D97-AF65-F5344CB8AC3E}">
        <p14:creationId xmlns:p14="http://schemas.microsoft.com/office/powerpoint/2010/main" val="115197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t>
            </a:r>
            <a:r>
              <a:rPr lang="en-US" dirty="0" err="1"/>
              <a:t>D</a:t>
            </a:r>
            <a:r>
              <a:rPr lang="en-US" dirty="0" err="1" smtClean="0"/>
              <a:t>jango</a:t>
            </a:r>
            <a:r>
              <a:rPr lang="en-US" dirty="0" smtClean="0"/>
              <a:t>?</a:t>
            </a:r>
            <a:endParaRPr lang="en-US" dirty="0"/>
          </a:p>
        </p:txBody>
      </p:sp>
      <p:sp>
        <p:nvSpPr>
          <p:cNvPr id="3" name="Content Placeholder 2"/>
          <p:cNvSpPr>
            <a:spLocks noGrp="1"/>
          </p:cNvSpPr>
          <p:nvPr>
            <p:ph idx="1"/>
          </p:nvPr>
        </p:nvSpPr>
        <p:spPr/>
        <p:txBody>
          <a:bodyPr/>
          <a:lstStyle/>
          <a:p>
            <a:r>
              <a:rPr lang="en-US" dirty="0"/>
              <a:t>Flask is a "</a:t>
            </a:r>
            <a:r>
              <a:rPr lang="en-US" dirty="0" err="1"/>
              <a:t>microframework</a:t>
            </a:r>
            <a:r>
              <a:rPr lang="en-US" dirty="0"/>
              <a:t>" primarily aimed at small applications with simpler </a:t>
            </a:r>
            <a:r>
              <a:rPr lang="en-US" dirty="0" smtClean="0"/>
              <a:t>requirement while </a:t>
            </a:r>
            <a:r>
              <a:rPr lang="en-US" dirty="0" err="1" smtClean="0"/>
              <a:t>django</a:t>
            </a:r>
            <a:r>
              <a:rPr lang="en-US" dirty="0" smtClean="0"/>
              <a:t> is a bit better for larger applications. </a:t>
            </a:r>
          </a:p>
          <a:p>
            <a:r>
              <a:rPr lang="en-US" dirty="0" smtClean="0"/>
              <a:t>Flask allows you to choose a database and </a:t>
            </a:r>
            <a:r>
              <a:rPr lang="en-US" dirty="0" err="1" smtClean="0"/>
              <a:t>django</a:t>
            </a:r>
            <a:r>
              <a:rPr lang="en-US" dirty="0" smtClean="0"/>
              <a:t> has one out of the box.</a:t>
            </a:r>
            <a:endParaRPr lang="en-US" dirty="0"/>
          </a:p>
        </p:txBody>
      </p:sp>
    </p:spTree>
    <p:extLst>
      <p:ext uri="{BB962C8B-B14F-4D97-AF65-F5344CB8AC3E}">
        <p14:creationId xmlns:p14="http://schemas.microsoft.com/office/powerpoint/2010/main" val="629245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set up our flask app</a:t>
            </a:r>
            <a:endParaRPr lang="en-US" dirty="0"/>
          </a:p>
        </p:txBody>
      </p:sp>
      <p:sp>
        <p:nvSpPr>
          <p:cNvPr id="3" name="Content Placeholder 2"/>
          <p:cNvSpPr>
            <a:spLocks noGrp="1"/>
          </p:cNvSpPr>
          <p:nvPr>
            <p:ph idx="1"/>
          </p:nvPr>
        </p:nvSpPr>
        <p:spPr/>
        <p:txBody>
          <a:bodyPr/>
          <a:lstStyle/>
          <a:p>
            <a:r>
              <a:rPr lang="en-US" dirty="0" smtClean="0"/>
              <a:t>Go to the tab where it says web </a:t>
            </a:r>
          </a:p>
          <a:p>
            <a:r>
              <a:rPr lang="en-US" dirty="0" smtClean="0"/>
              <a:t>Set up a flask app using python 2.7</a:t>
            </a:r>
          </a:p>
          <a:p>
            <a:pPr marL="0" indent="0">
              <a:buNone/>
            </a:pPr>
            <a:endParaRPr lang="en-US" dirty="0" smtClean="0"/>
          </a:p>
        </p:txBody>
      </p:sp>
    </p:spTree>
    <p:extLst>
      <p:ext uri="{BB962C8B-B14F-4D97-AF65-F5344CB8AC3E}">
        <p14:creationId xmlns:p14="http://schemas.microsoft.com/office/powerpoint/2010/main" val="178041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your app to say something different from the default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3700" y="2235994"/>
            <a:ext cx="8864600" cy="3035300"/>
          </a:xfrm>
        </p:spPr>
      </p:pic>
    </p:spTree>
    <p:extLst>
      <p:ext uri="{BB962C8B-B14F-4D97-AF65-F5344CB8AC3E}">
        <p14:creationId xmlns:p14="http://schemas.microsoft.com/office/powerpoint/2010/main" val="446041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an app that looks like this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692" y="1804988"/>
            <a:ext cx="11186616" cy="2824162"/>
          </a:xfrm>
        </p:spPr>
      </p:pic>
    </p:spTree>
    <p:extLst>
      <p:ext uri="{BB962C8B-B14F-4D97-AF65-F5344CB8AC3E}">
        <p14:creationId xmlns:p14="http://schemas.microsoft.com/office/powerpoint/2010/main" val="183551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56733"/>
          </a:xfrm>
        </p:spPr>
        <p:txBody>
          <a:bodyPr/>
          <a:lstStyle/>
          <a:p>
            <a:r>
              <a:rPr lang="en-US" dirty="0" smtClean="0"/>
              <a:t>My </a:t>
            </a:r>
            <a:r>
              <a:rPr lang="en-US" dirty="0" smtClean="0"/>
              <a:t>story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031" y="1643063"/>
            <a:ext cx="4224337" cy="4224337"/>
          </a:xfrm>
        </p:spPr>
      </p:pic>
    </p:spTree>
    <p:extLst>
      <p:ext uri="{BB962C8B-B14F-4D97-AF65-F5344CB8AC3E}">
        <p14:creationId xmlns:p14="http://schemas.microsoft.com/office/powerpoint/2010/main" val="1683932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Conclusion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296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This at Home</a:t>
            </a:r>
            <a:endParaRPr lang="en-US" dirty="0"/>
          </a:p>
        </p:txBody>
      </p:sp>
      <p:sp>
        <p:nvSpPr>
          <p:cNvPr id="3" name="Content Placeholder 2"/>
          <p:cNvSpPr>
            <a:spLocks noGrp="1"/>
          </p:cNvSpPr>
          <p:nvPr>
            <p:ph idx="1"/>
          </p:nvPr>
        </p:nvSpPr>
        <p:spPr>
          <a:xfrm>
            <a:off x="1371600" y="1554480"/>
            <a:ext cx="9601200" cy="4312920"/>
          </a:xfrm>
        </p:spPr>
        <p:txBody>
          <a:bodyPr>
            <a:normAutofit lnSpcReduction="10000"/>
          </a:bodyPr>
          <a:lstStyle/>
          <a:p>
            <a:pPr marL="0" indent="0">
              <a:buNone/>
            </a:pPr>
            <a:r>
              <a:rPr lang="en-US" dirty="0" smtClean="0"/>
              <a:t>Shell Environments </a:t>
            </a:r>
          </a:p>
          <a:p>
            <a:r>
              <a:rPr lang="en-US" dirty="0" smtClean="0"/>
              <a:t>On a mac – there is a Linux environment that comes pre-installed called the terminal </a:t>
            </a:r>
          </a:p>
          <a:p>
            <a:pPr lvl="1"/>
            <a:r>
              <a:rPr lang="en-US" dirty="0" smtClean="0"/>
              <a:t>To get to the terminal go to finder select utilities and inside the folder you should </a:t>
            </a:r>
          </a:p>
          <a:p>
            <a:pPr lvl="2"/>
            <a:r>
              <a:rPr lang="en-US" dirty="0" smtClean="0"/>
              <a:t>On a PC – There are many options but I really like </a:t>
            </a:r>
            <a:r>
              <a:rPr lang="en-US" dirty="0" err="1" smtClean="0"/>
              <a:t>babun</a:t>
            </a:r>
            <a:r>
              <a:rPr lang="en-US" dirty="0"/>
              <a:t> - </a:t>
            </a:r>
            <a:r>
              <a:rPr lang="en-US" dirty="0">
                <a:hlinkClick r:id="rId2"/>
              </a:rPr>
              <a:t>http://babun.github.io</a:t>
            </a:r>
            <a:r>
              <a:rPr lang="en-US" dirty="0" smtClean="0">
                <a:hlinkClick r:id="rId2"/>
              </a:rPr>
              <a:t>/</a:t>
            </a:r>
            <a:endParaRPr lang="en-US" dirty="0" smtClean="0"/>
          </a:p>
          <a:p>
            <a:pPr marL="0" lvl="2" indent="0">
              <a:buNone/>
            </a:pPr>
            <a:endParaRPr lang="en-US" dirty="0" smtClean="0"/>
          </a:p>
          <a:p>
            <a:pPr marL="0" lvl="2" indent="0">
              <a:buNone/>
            </a:pPr>
            <a:r>
              <a:rPr lang="en-US" dirty="0" smtClean="0"/>
              <a:t>Text Editors </a:t>
            </a:r>
          </a:p>
          <a:p>
            <a:pPr lvl="2"/>
            <a:r>
              <a:rPr lang="en-US" dirty="0"/>
              <a:t>Sublime Text - </a:t>
            </a:r>
            <a:r>
              <a:rPr lang="en-US" dirty="0">
                <a:hlinkClick r:id="rId3"/>
              </a:rPr>
              <a:t>http://www.sublimetext.com</a:t>
            </a:r>
            <a:r>
              <a:rPr lang="en-US" dirty="0" smtClean="0">
                <a:hlinkClick r:id="rId3"/>
              </a:rPr>
              <a:t>/</a:t>
            </a:r>
            <a:endParaRPr lang="en-US" dirty="0" smtClean="0"/>
          </a:p>
          <a:p>
            <a:pPr lvl="2"/>
            <a:r>
              <a:rPr lang="en-US" dirty="0"/>
              <a:t>Atom - </a:t>
            </a:r>
            <a:r>
              <a:rPr lang="en-US" dirty="0">
                <a:hlinkClick r:id="rId4"/>
              </a:rPr>
              <a:t>https://atom.io</a:t>
            </a:r>
            <a:r>
              <a:rPr lang="en-US" dirty="0" smtClean="0">
                <a:hlinkClick r:id="rId4"/>
              </a:rPr>
              <a:t>/</a:t>
            </a:r>
            <a:endParaRPr lang="en-US" dirty="0" smtClean="0"/>
          </a:p>
          <a:p>
            <a:pPr lvl="2"/>
            <a:r>
              <a:rPr lang="en-US" dirty="0"/>
              <a:t>Notepad ++ for PC only - https://notepad-plus-</a:t>
            </a:r>
            <a:r>
              <a:rPr lang="en-US" dirty="0" err="1"/>
              <a:t>plus.org</a:t>
            </a:r>
            <a:r>
              <a:rPr lang="en-US" dirty="0"/>
              <a:t>/</a:t>
            </a:r>
            <a:endParaRPr lang="en-US" dirty="0" smtClean="0"/>
          </a:p>
        </p:txBody>
      </p:sp>
    </p:spTree>
    <p:extLst>
      <p:ext uri="{BB962C8B-B14F-4D97-AF65-F5344CB8AC3E}">
        <p14:creationId xmlns:p14="http://schemas.microsoft.com/office/powerpoint/2010/main" val="200841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0360"/>
            <a:ext cx="9601200" cy="1485900"/>
          </a:xfrm>
        </p:spPr>
        <p:txBody>
          <a:bodyPr/>
          <a:lstStyle/>
          <a:p>
            <a:r>
              <a:rPr lang="en-US" dirty="0"/>
              <a:t>Installing Python on your Computer – </a:t>
            </a:r>
            <a:r>
              <a:rPr lang="en-US" dirty="0" smtClean="0"/>
              <a:t>Macs</a:t>
            </a:r>
            <a:endParaRPr lang="en-US" dirty="0"/>
          </a:p>
        </p:txBody>
      </p:sp>
      <p:sp>
        <p:nvSpPr>
          <p:cNvPr id="3" name="Content Placeholder 2"/>
          <p:cNvSpPr>
            <a:spLocks noGrp="1"/>
          </p:cNvSpPr>
          <p:nvPr>
            <p:ph idx="1"/>
          </p:nvPr>
        </p:nvSpPr>
        <p:spPr>
          <a:xfrm>
            <a:off x="1371600" y="1826260"/>
            <a:ext cx="9601200" cy="4041140"/>
          </a:xfrm>
        </p:spPr>
        <p:txBody>
          <a:bodyPr/>
          <a:lstStyle/>
          <a:p>
            <a:r>
              <a:rPr lang="en-US" dirty="0"/>
              <a:t>Python comes bundled with Macs already, so there's no extra setup for now. You'll want to check which version you have, but it's not super important for writing your first scripts.</a:t>
            </a:r>
          </a:p>
        </p:txBody>
      </p:sp>
    </p:spTree>
    <p:extLst>
      <p:ext uri="{BB962C8B-B14F-4D97-AF65-F5344CB8AC3E}">
        <p14:creationId xmlns:p14="http://schemas.microsoft.com/office/powerpoint/2010/main" val="1309398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 </a:t>
            </a:r>
            <a:endParaRPr lang="en-US" dirty="0"/>
          </a:p>
        </p:txBody>
      </p:sp>
      <p:sp>
        <p:nvSpPr>
          <p:cNvPr id="3" name="Content Placeholder 2"/>
          <p:cNvSpPr>
            <a:spLocks noGrp="1"/>
          </p:cNvSpPr>
          <p:nvPr>
            <p:ph idx="1"/>
          </p:nvPr>
        </p:nvSpPr>
        <p:spPr/>
        <p:txBody>
          <a:bodyPr/>
          <a:lstStyle/>
          <a:p>
            <a:r>
              <a:rPr lang="en-US" dirty="0" smtClean="0"/>
              <a:t>If you are looking to do more math, science and data work you will want to download the anaconda package of python. </a:t>
            </a:r>
          </a:p>
          <a:p>
            <a:pPr marL="0" indent="0">
              <a:buNone/>
            </a:pPr>
            <a:endParaRPr lang="en-US" dirty="0" smtClean="0"/>
          </a:p>
          <a:p>
            <a:pPr marL="0" indent="0">
              <a:buNone/>
            </a:pPr>
            <a:r>
              <a:rPr lang="en-US" dirty="0">
                <a:hlinkClick r:id="rId2"/>
              </a:rPr>
              <a:t>https://</a:t>
            </a:r>
            <a:r>
              <a:rPr lang="en-US" dirty="0" smtClean="0">
                <a:hlinkClick r:id="rId2"/>
              </a:rPr>
              <a:t>www.continuum.io/downloads</a:t>
            </a:r>
            <a:endParaRPr lang="en-US" dirty="0" smtClean="0"/>
          </a:p>
          <a:p>
            <a:pPr marL="0" indent="0">
              <a:buNone/>
            </a:pPr>
            <a:endParaRPr lang="en-US" dirty="0"/>
          </a:p>
        </p:txBody>
      </p:sp>
    </p:spTree>
    <p:extLst>
      <p:ext uri="{BB962C8B-B14F-4D97-AF65-F5344CB8AC3E}">
        <p14:creationId xmlns:p14="http://schemas.microsoft.com/office/powerpoint/2010/main" val="761213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59080"/>
            <a:ext cx="9601200" cy="1021080"/>
          </a:xfrm>
        </p:spPr>
        <p:txBody>
          <a:bodyPr>
            <a:normAutofit fontScale="90000"/>
          </a:bodyPr>
          <a:lstStyle/>
          <a:p>
            <a:r>
              <a:rPr lang="en-US" dirty="0" smtClean="0"/>
              <a:t>Installing Python on your Computer – PC and Linux</a:t>
            </a:r>
            <a:endParaRPr lang="en-US" dirty="0"/>
          </a:p>
        </p:txBody>
      </p:sp>
      <p:sp>
        <p:nvSpPr>
          <p:cNvPr id="3" name="Content Placeholder 2"/>
          <p:cNvSpPr>
            <a:spLocks noGrp="1"/>
          </p:cNvSpPr>
          <p:nvPr>
            <p:ph idx="1"/>
          </p:nvPr>
        </p:nvSpPr>
        <p:spPr>
          <a:xfrm>
            <a:off x="1371600" y="1706880"/>
            <a:ext cx="9601200" cy="4160520"/>
          </a:xfrm>
        </p:spPr>
        <p:txBody>
          <a:bodyPr>
            <a:normAutofit fontScale="85000" lnSpcReduction="20000"/>
          </a:bodyPr>
          <a:lstStyle/>
          <a:p>
            <a:pPr marL="0" indent="0">
              <a:buNone/>
            </a:pPr>
            <a:r>
              <a:rPr lang="en-US" b="1" dirty="0"/>
              <a:t>Running Python in Windows or </a:t>
            </a:r>
            <a:r>
              <a:rPr lang="en-US" b="1" dirty="0" smtClean="0"/>
              <a:t>Linux </a:t>
            </a:r>
            <a:endParaRPr lang="en-US" b="1" dirty="0"/>
          </a:p>
          <a:p>
            <a:pPr marL="0" indent="0">
              <a:buNone/>
            </a:pPr>
            <a:r>
              <a:rPr lang="en-US" dirty="0"/>
              <a:t>Download and install Python </a:t>
            </a:r>
            <a:r>
              <a:rPr lang="en-US" dirty="0" smtClean="0"/>
              <a:t>from here</a:t>
            </a:r>
            <a:r>
              <a:rPr lang="en-US" dirty="0"/>
              <a:t>: </a:t>
            </a:r>
            <a:r>
              <a:rPr lang="en-US" dirty="0">
                <a:hlinkClick r:id="rId2"/>
              </a:rPr>
              <a:t>http://www.python.org/download/releases/2.7.6/</a:t>
            </a:r>
            <a:endParaRPr lang="en-US" dirty="0"/>
          </a:p>
          <a:p>
            <a:pPr marL="0" indent="0">
              <a:buNone/>
            </a:pPr>
            <a:r>
              <a:rPr lang="en-US" dirty="0"/>
              <a:t>I prefer to use IDLE (bundled with Python) over the command prompt when possible -- simply put, it's easier to use. If you need to run Python scripts from the command line, the Mac instructions below will work with minimal adjustment.</a:t>
            </a:r>
          </a:p>
          <a:p>
            <a:pPr marL="0" indent="0">
              <a:buNone/>
            </a:pPr>
            <a:r>
              <a:rPr lang="en-US" dirty="0"/>
              <a:t>When you run IDLE, you'll automatically be in the interactive interpreter mode where you can run Python commands one at a time.</a:t>
            </a:r>
          </a:p>
          <a:p>
            <a:pPr marL="0" indent="0">
              <a:buNone/>
            </a:pPr>
            <a:r>
              <a:rPr lang="en-US" dirty="0"/>
              <a:t>To create a new file from IDLE, go to File &gt; New Window. A new, blank screen will open up where you can create your Python projects.</a:t>
            </a:r>
          </a:p>
          <a:p>
            <a:pPr marL="0" indent="0">
              <a:buNone/>
            </a:pPr>
            <a:r>
              <a:rPr lang="en-US" dirty="0"/>
              <a:t>When you have a Python file open in IDLE, you can run it at any time by pressing </a:t>
            </a:r>
            <a:r>
              <a:rPr lang="en-US" b="1" dirty="0"/>
              <a:t>F5</a:t>
            </a:r>
            <a:r>
              <a:rPr lang="en-US" dirty="0"/>
              <a:t>.</a:t>
            </a:r>
          </a:p>
          <a:p>
            <a:endParaRPr lang="en-US" dirty="0" smtClean="0"/>
          </a:p>
        </p:txBody>
      </p:sp>
    </p:spTree>
    <p:extLst>
      <p:ext uri="{BB962C8B-B14F-4D97-AF65-F5344CB8AC3E}">
        <p14:creationId xmlns:p14="http://schemas.microsoft.com/office/powerpoint/2010/main" val="1300595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Learning Flask </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offical</a:t>
            </a:r>
            <a:r>
              <a:rPr lang="en-US" dirty="0"/>
              <a:t> flask tutorial </a:t>
            </a:r>
            <a:r>
              <a:rPr lang="en-US" dirty="0" smtClean="0"/>
              <a:t>- </a:t>
            </a:r>
            <a:r>
              <a:rPr lang="en-US" dirty="0" smtClean="0">
                <a:hlinkClick r:id="rId2"/>
              </a:rPr>
              <a:t>http</a:t>
            </a:r>
            <a:r>
              <a:rPr lang="en-US" dirty="0">
                <a:hlinkClick r:id="rId2"/>
              </a:rPr>
              <a:t>://flask.pocoo.org/docs/0.10/tutorial</a:t>
            </a:r>
            <a:r>
              <a:rPr lang="en-US" dirty="0" smtClean="0">
                <a:hlinkClick r:id="rId2"/>
              </a:rPr>
              <a:t>/</a:t>
            </a:r>
            <a:endParaRPr lang="en-US" dirty="0" smtClean="0"/>
          </a:p>
          <a:p>
            <a:r>
              <a:rPr lang="en-US" dirty="0" smtClean="0"/>
              <a:t>Mega flask tutorial - </a:t>
            </a:r>
            <a:r>
              <a:rPr lang="en-US" dirty="0" smtClean="0">
                <a:hlinkClick r:id="rId3"/>
              </a:rPr>
              <a:t>http</a:t>
            </a:r>
            <a:r>
              <a:rPr lang="en-US" dirty="0">
                <a:hlinkClick r:id="rId3"/>
              </a:rPr>
              <a:t>://</a:t>
            </a:r>
            <a:r>
              <a:rPr lang="en-US" dirty="0" smtClean="0">
                <a:hlinkClick r:id="rId3"/>
              </a:rPr>
              <a:t>blog.miguelgrinberg.com/post/the-flask-mega-tutorial-part-i-hello-world</a:t>
            </a:r>
            <a:endParaRPr lang="en-US" dirty="0" smtClean="0"/>
          </a:p>
          <a:p>
            <a:pPr marL="0" indent="0">
              <a:buNone/>
            </a:pPr>
            <a:endParaRPr lang="en-US" dirty="0"/>
          </a:p>
        </p:txBody>
      </p:sp>
    </p:spTree>
    <p:extLst>
      <p:ext uri="{BB962C8B-B14F-4D97-AF65-F5344CB8AC3E}">
        <p14:creationId xmlns:p14="http://schemas.microsoft.com/office/powerpoint/2010/main" val="1746719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coolest thing about DC right now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813" y="1472860"/>
            <a:ext cx="1912333" cy="191233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570" y="1569325"/>
            <a:ext cx="3295586" cy="207621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133" y="2607435"/>
            <a:ext cx="2118574" cy="21185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17" y="3495448"/>
            <a:ext cx="1561456" cy="163741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613" y="3856750"/>
            <a:ext cx="2895527" cy="47454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580" y="1913560"/>
            <a:ext cx="2219036" cy="1117500"/>
          </a:xfrm>
          <a:prstGeom prst="rect">
            <a:avLst/>
          </a:prstGeom>
        </p:spPr>
      </p:pic>
      <p:pic>
        <p:nvPicPr>
          <p:cNvPr id="3" name="Picture 2"/>
          <p:cNvPicPr>
            <a:picLocks noChangeAspect="1"/>
          </p:cNvPicPr>
          <p:nvPr/>
        </p:nvPicPr>
        <p:blipFill>
          <a:blip r:embed="rId8"/>
          <a:stretch>
            <a:fillRect/>
          </a:stretch>
        </p:blipFill>
        <p:spPr>
          <a:xfrm>
            <a:off x="3099599" y="3712211"/>
            <a:ext cx="2958021" cy="1255439"/>
          </a:xfrm>
          <a:prstGeom prst="rect">
            <a:avLst/>
          </a:prstGeom>
        </p:spPr>
      </p:pic>
      <p:pic>
        <p:nvPicPr>
          <p:cNvPr id="5" name="Picture 4"/>
          <p:cNvPicPr>
            <a:picLocks noChangeAspect="1"/>
          </p:cNvPicPr>
          <p:nvPr/>
        </p:nvPicPr>
        <p:blipFill>
          <a:blip r:embed="rId9"/>
          <a:stretch>
            <a:fillRect/>
          </a:stretch>
        </p:blipFill>
        <p:spPr>
          <a:xfrm>
            <a:off x="6997140" y="4923480"/>
            <a:ext cx="2286000" cy="1524000"/>
          </a:xfrm>
          <a:prstGeom prst="rect">
            <a:avLst/>
          </a:prstGeom>
        </p:spPr>
      </p:pic>
      <p:pic>
        <p:nvPicPr>
          <p:cNvPr id="8" name="Picture 7"/>
          <p:cNvPicPr>
            <a:picLocks noChangeAspect="1"/>
          </p:cNvPicPr>
          <p:nvPr/>
        </p:nvPicPr>
        <p:blipFill>
          <a:blip r:embed="rId10"/>
          <a:stretch>
            <a:fillRect/>
          </a:stretch>
        </p:blipFill>
        <p:spPr>
          <a:xfrm>
            <a:off x="10151734" y="4945267"/>
            <a:ext cx="1642132" cy="1642132"/>
          </a:xfrm>
          <a:prstGeom prst="rect">
            <a:avLst/>
          </a:prstGeom>
        </p:spPr>
      </p:pic>
      <p:pic>
        <p:nvPicPr>
          <p:cNvPr id="12" name="Picture 11"/>
          <p:cNvPicPr>
            <a:picLocks noChangeAspect="1"/>
          </p:cNvPicPr>
          <p:nvPr/>
        </p:nvPicPr>
        <p:blipFill>
          <a:blip r:embed="rId11"/>
          <a:stretch>
            <a:fillRect/>
          </a:stretch>
        </p:blipFill>
        <p:spPr>
          <a:xfrm>
            <a:off x="9517981" y="1319122"/>
            <a:ext cx="1991606" cy="1053338"/>
          </a:xfrm>
          <a:prstGeom prst="rect">
            <a:avLst/>
          </a:prstGeom>
        </p:spPr>
      </p:pic>
      <p:pic>
        <p:nvPicPr>
          <p:cNvPr id="13" name="Picture 12"/>
          <p:cNvPicPr>
            <a:picLocks noChangeAspect="1"/>
          </p:cNvPicPr>
          <p:nvPr/>
        </p:nvPicPr>
        <p:blipFill>
          <a:blip r:embed="rId12"/>
          <a:stretch>
            <a:fillRect/>
          </a:stretch>
        </p:blipFill>
        <p:spPr>
          <a:xfrm>
            <a:off x="1524000" y="5393212"/>
            <a:ext cx="4863613" cy="1308739"/>
          </a:xfrm>
          <a:prstGeom prst="rect">
            <a:avLst/>
          </a:prstGeom>
        </p:spPr>
      </p:pic>
    </p:spTree>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98301"/>
          </a:xfrm>
        </p:spPr>
        <p:txBody>
          <a:bodyPr/>
          <a:lstStyle/>
          <a:p>
            <a:r>
              <a:rPr lang="en-US" dirty="0" smtClean="0"/>
              <a:t>A few resources </a:t>
            </a:r>
            <a:r>
              <a:rPr lang="en-US" smtClean="0"/>
              <a:t>I recommend</a:t>
            </a:r>
            <a:endParaRPr lang="en-US"/>
          </a:p>
        </p:txBody>
      </p:sp>
      <p:pic>
        <p:nvPicPr>
          <p:cNvPr id="4" name="Picture 3"/>
          <p:cNvPicPr>
            <a:picLocks noChangeAspect="1"/>
          </p:cNvPicPr>
          <p:nvPr/>
        </p:nvPicPr>
        <p:blipFill>
          <a:blip r:embed="rId2"/>
          <a:stretch>
            <a:fillRect/>
          </a:stretch>
        </p:blipFill>
        <p:spPr>
          <a:xfrm>
            <a:off x="1262130" y="1485787"/>
            <a:ext cx="1756491" cy="2705213"/>
          </a:xfrm>
          <a:prstGeom prst="rect">
            <a:avLst/>
          </a:prstGeom>
        </p:spPr>
      </p:pic>
      <p:pic>
        <p:nvPicPr>
          <p:cNvPr id="5" name="Picture 4"/>
          <p:cNvPicPr>
            <a:picLocks noChangeAspect="1"/>
          </p:cNvPicPr>
          <p:nvPr/>
        </p:nvPicPr>
        <p:blipFill>
          <a:blip r:embed="rId3"/>
          <a:stretch>
            <a:fillRect/>
          </a:stretch>
        </p:blipFill>
        <p:spPr>
          <a:xfrm>
            <a:off x="3837903" y="1485787"/>
            <a:ext cx="2244639" cy="3308606"/>
          </a:xfrm>
          <a:prstGeom prst="rect">
            <a:avLst/>
          </a:prstGeom>
        </p:spPr>
      </p:pic>
      <p:pic>
        <p:nvPicPr>
          <p:cNvPr id="6" name="Picture 5"/>
          <p:cNvPicPr>
            <a:picLocks noChangeAspect="1"/>
          </p:cNvPicPr>
          <p:nvPr/>
        </p:nvPicPr>
        <p:blipFill>
          <a:blip r:embed="rId4"/>
          <a:stretch>
            <a:fillRect/>
          </a:stretch>
        </p:blipFill>
        <p:spPr>
          <a:xfrm>
            <a:off x="6520646" y="1485787"/>
            <a:ext cx="2596164" cy="3255191"/>
          </a:xfrm>
          <a:prstGeom prst="rect">
            <a:avLst/>
          </a:prstGeom>
        </p:spPr>
      </p:pic>
      <p:pic>
        <p:nvPicPr>
          <p:cNvPr id="8" name="Picture 7"/>
          <p:cNvPicPr>
            <a:picLocks noChangeAspect="1"/>
          </p:cNvPicPr>
          <p:nvPr/>
        </p:nvPicPr>
        <p:blipFill>
          <a:blip r:embed="rId5"/>
          <a:stretch>
            <a:fillRect/>
          </a:stretch>
        </p:blipFill>
        <p:spPr>
          <a:xfrm>
            <a:off x="3837903" y="4832627"/>
            <a:ext cx="4229100" cy="1917700"/>
          </a:xfrm>
          <a:prstGeom prst="rect">
            <a:avLst/>
          </a:prstGeom>
        </p:spPr>
      </p:pic>
      <p:pic>
        <p:nvPicPr>
          <p:cNvPr id="9" name="Picture 8"/>
          <p:cNvPicPr>
            <a:picLocks noChangeAspect="1"/>
          </p:cNvPicPr>
          <p:nvPr/>
        </p:nvPicPr>
        <p:blipFill>
          <a:blip r:embed="rId6"/>
          <a:stretch>
            <a:fillRect/>
          </a:stretch>
        </p:blipFill>
        <p:spPr>
          <a:xfrm>
            <a:off x="9324304" y="274642"/>
            <a:ext cx="2576491" cy="3378358"/>
          </a:xfrm>
          <a:prstGeom prst="rect">
            <a:avLst/>
          </a:prstGeom>
        </p:spPr>
      </p:pic>
      <p:pic>
        <p:nvPicPr>
          <p:cNvPr id="3" name="Picture 2"/>
          <p:cNvPicPr>
            <a:picLocks noChangeAspect="1"/>
          </p:cNvPicPr>
          <p:nvPr/>
        </p:nvPicPr>
        <p:blipFill>
          <a:blip r:embed="rId7"/>
          <a:stretch>
            <a:fillRect/>
          </a:stretch>
        </p:blipFill>
        <p:spPr>
          <a:xfrm>
            <a:off x="9257508" y="3802688"/>
            <a:ext cx="2857500" cy="28575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3973" y="4292323"/>
            <a:ext cx="2063232" cy="2565677"/>
          </a:xfrm>
          <a:prstGeom prst="rect">
            <a:avLst/>
          </a:prstGeom>
        </p:spPr>
      </p:pic>
    </p:spTree>
    <p:extLst>
      <p:ext uri="{BB962C8B-B14F-4D97-AF65-F5344CB8AC3E}">
        <p14:creationId xmlns:p14="http://schemas.microsoft.com/office/powerpoint/2010/main" val="1418468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you around</a:t>
            </a:r>
            <a:endParaRPr lang="en-US" dirty="0"/>
          </a:p>
        </p:txBody>
      </p:sp>
      <p:sp>
        <p:nvSpPr>
          <p:cNvPr id="3" name="Content Placeholder 2"/>
          <p:cNvSpPr>
            <a:spLocks noGrp="1"/>
          </p:cNvSpPr>
          <p:nvPr>
            <p:ph idx="1"/>
          </p:nvPr>
        </p:nvSpPr>
        <p:spPr/>
        <p:txBody>
          <a:bodyPr/>
          <a:lstStyle/>
          <a:p>
            <a:r>
              <a:rPr lang="en-US" dirty="0" smtClean="0"/>
              <a:t>I’m a co-organizer </a:t>
            </a:r>
            <a:r>
              <a:rPr lang="en-US" dirty="0"/>
              <a:t>for hack and tell - </a:t>
            </a:r>
            <a:r>
              <a:rPr lang="en-US" dirty="0">
                <a:hlinkClick r:id="rId2"/>
              </a:rPr>
              <a:t>http://www.meetup.com/DC-Hack-and-Tell</a:t>
            </a:r>
            <a:r>
              <a:rPr lang="en-US" dirty="0" smtClean="0">
                <a:hlinkClick r:id="rId2"/>
              </a:rPr>
              <a:t>/</a:t>
            </a:r>
            <a:endParaRPr lang="en-US" dirty="0" smtClean="0"/>
          </a:p>
          <a:p>
            <a:r>
              <a:rPr lang="en-US" dirty="0" smtClean="0"/>
              <a:t>I’m planning the Tech </a:t>
            </a:r>
            <a:r>
              <a:rPr lang="en-US" dirty="0"/>
              <a:t>L</a:t>
            </a:r>
            <a:r>
              <a:rPr lang="en-US" dirty="0" smtClean="0"/>
              <a:t>ady </a:t>
            </a:r>
            <a:r>
              <a:rPr lang="en-US" dirty="0" err="1"/>
              <a:t>H</a:t>
            </a:r>
            <a:r>
              <a:rPr lang="en-US" dirty="0" err="1" smtClean="0"/>
              <a:t>ackathon</a:t>
            </a:r>
            <a:r>
              <a:rPr lang="en-US" dirty="0" smtClean="0"/>
              <a:t> </a:t>
            </a:r>
            <a:r>
              <a:rPr lang="en-US" dirty="0"/>
              <a:t>this year - </a:t>
            </a:r>
            <a:r>
              <a:rPr lang="en-US" dirty="0">
                <a:hlinkClick r:id="rId3"/>
              </a:rPr>
              <a:t>http://techladyhackathon.org</a:t>
            </a:r>
            <a:r>
              <a:rPr lang="en-US" dirty="0" smtClean="0">
                <a:hlinkClick r:id="rId3"/>
              </a:rPr>
              <a:t>/</a:t>
            </a:r>
            <a:endParaRPr lang="en-US" dirty="0" smtClean="0"/>
          </a:p>
          <a:p>
            <a:r>
              <a:rPr lang="en-US" dirty="0"/>
              <a:t>I help out with Hear me Code - </a:t>
            </a:r>
            <a:r>
              <a:rPr lang="en-US" dirty="0">
                <a:hlinkClick r:id="rId4"/>
              </a:rPr>
              <a:t>http://hearmecode.com</a:t>
            </a:r>
            <a:r>
              <a:rPr lang="en-US" dirty="0" smtClean="0">
                <a:hlinkClick r:id="rId4"/>
              </a:rPr>
              <a:t>/</a:t>
            </a:r>
            <a:endParaRPr lang="en-US" dirty="0" smtClean="0"/>
          </a:p>
          <a:p>
            <a:r>
              <a:rPr lang="en-US" dirty="0" smtClean="0"/>
              <a:t>I also have a zine that can be found here – </a:t>
            </a:r>
            <a:r>
              <a:rPr lang="en-US" dirty="0" smtClean="0">
                <a:hlinkClick r:id="rId5"/>
              </a:rPr>
              <a:t>bit.ly/whatsmyfunctionzine</a:t>
            </a:r>
            <a:endParaRPr lang="en-US" dirty="0" smtClean="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1485039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a:t>
            </a:r>
            <a:endParaRPr lang="en-US" dirty="0"/>
          </a:p>
        </p:txBody>
      </p:sp>
      <p:sp>
        <p:nvSpPr>
          <p:cNvPr id="3" name="Content Placeholder 2"/>
          <p:cNvSpPr>
            <a:spLocks noGrp="1"/>
          </p:cNvSpPr>
          <p:nvPr>
            <p:ph idx="1"/>
          </p:nvPr>
        </p:nvSpPr>
        <p:spPr>
          <a:xfrm>
            <a:off x="1371600" y="1444752"/>
            <a:ext cx="9601200" cy="4422648"/>
          </a:xfrm>
        </p:spPr>
        <p:txBody>
          <a:bodyPr/>
          <a:lstStyle/>
          <a:p>
            <a:pPr marL="0" indent="0">
              <a:buNone/>
            </a:pPr>
            <a:r>
              <a:rPr lang="en-US" dirty="0" smtClean="0"/>
              <a:t>Jessica Garson</a:t>
            </a:r>
          </a:p>
          <a:p>
            <a:pPr marL="0" indent="0">
              <a:buNone/>
            </a:pPr>
            <a:r>
              <a:rPr lang="en-US" dirty="0" smtClean="0">
                <a:hlinkClick r:id="rId2"/>
              </a:rPr>
              <a:t>Jessica.Garson@gmail.com</a:t>
            </a:r>
            <a:endParaRPr lang="en-US" dirty="0" smtClean="0"/>
          </a:p>
          <a:p>
            <a:pPr marL="0" indent="0">
              <a:buNone/>
            </a:pPr>
            <a:r>
              <a:rPr lang="en-US" dirty="0" smtClean="0">
                <a:hlinkClick r:id="rId3"/>
              </a:rPr>
              <a:t>Jessica.Garson@bm.com</a:t>
            </a:r>
            <a:r>
              <a:rPr lang="en-US" dirty="0" smtClean="0"/>
              <a:t> </a:t>
            </a:r>
          </a:p>
          <a:p>
            <a:pPr marL="0" indent="0">
              <a:buNone/>
            </a:pPr>
            <a:r>
              <a:rPr lang="en-US" dirty="0" smtClean="0"/>
              <a:t>Twitter: @</a:t>
            </a:r>
            <a:r>
              <a:rPr lang="en-US" dirty="0" err="1" smtClean="0"/>
              <a:t>jessicagarson</a:t>
            </a:r>
            <a:endParaRPr lang="en-US" dirty="0" smtClean="0"/>
          </a:p>
          <a:p>
            <a:pPr marL="0" indent="0">
              <a:buNone/>
            </a:pPr>
            <a:endParaRPr lang="en-US" dirty="0"/>
          </a:p>
        </p:txBody>
      </p:sp>
    </p:spTree>
    <p:extLst>
      <p:ext uri="{BB962C8B-B14F-4D97-AF65-F5344CB8AC3E}">
        <p14:creationId xmlns:p14="http://schemas.microsoft.com/office/powerpoint/2010/main" val="1990178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 Turn to someone you don’t know and ask as follows</a:t>
            </a:r>
            <a:endParaRPr lang="en-US" dirty="0"/>
          </a:p>
        </p:txBody>
      </p:sp>
      <p:sp>
        <p:nvSpPr>
          <p:cNvPr id="3" name="Content Placeholder 2"/>
          <p:cNvSpPr>
            <a:spLocks noGrp="1"/>
          </p:cNvSpPr>
          <p:nvPr>
            <p:ph idx="1"/>
          </p:nvPr>
        </p:nvSpPr>
        <p:spPr>
          <a:xfrm>
            <a:off x="1371600" y="2171699"/>
            <a:ext cx="9601200" cy="3695701"/>
          </a:xfrm>
        </p:spPr>
        <p:txBody>
          <a:bodyPr/>
          <a:lstStyle/>
          <a:p>
            <a:r>
              <a:rPr lang="en-US" dirty="0" smtClean="0"/>
              <a:t>Your name</a:t>
            </a:r>
          </a:p>
          <a:p>
            <a:r>
              <a:rPr lang="en-US" dirty="0" smtClean="0"/>
              <a:t>Favorite movie</a:t>
            </a:r>
          </a:p>
          <a:p>
            <a:r>
              <a:rPr lang="en-US" dirty="0" smtClean="0"/>
              <a:t>What brings you here today</a:t>
            </a:r>
          </a:p>
          <a:p>
            <a:endParaRPr lang="en-US" dirty="0"/>
          </a:p>
        </p:txBody>
      </p:sp>
    </p:spTree>
    <p:extLst>
      <p:ext uri="{BB962C8B-B14F-4D97-AF65-F5344CB8AC3E}">
        <p14:creationId xmlns:p14="http://schemas.microsoft.com/office/powerpoint/2010/main" val="298167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a:t>
            </a:r>
            <a:endParaRPr lang="en-US" dirty="0"/>
          </a:p>
        </p:txBody>
      </p:sp>
      <p:sp>
        <p:nvSpPr>
          <p:cNvPr id="3" name="Content Placeholder 2"/>
          <p:cNvSpPr>
            <a:spLocks noGrp="1"/>
          </p:cNvSpPr>
          <p:nvPr>
            <p:ph idx="1"/>
          </p:nvPr>
        </p:nvSpPr>
        <p:spPr/>
        <p:txBody>
          <a:bodyPr/>
          <a:lstStyle/>
          <a:p>
            <a:pPr marL="0" indent="0">
              <a:buNone/>
            </a:pPr>
            <a:r>
              <a:rPr lang="en-US" dirty="0" smtClean="0"/>
              <a:t>It’s flexible enough to be used to create websites, do automation tasks, and be used a statistical package. It’s a great beginner language.  </a:t>
            </a:r>
            <a:endParaRPr lang="en-US" dirty="0"/>
          </a:p>
        </p:txBody>
      </p:sp>
    </p:spTree>
    <p:extLst>
      <p:ext uri="{BB962C8B-B14F-4D97-AF65-F5344CB8AC3E}">
        <p14:creationId xmlns:p14="http://schemas.microsoft.com/office/powerpoint/2010/main" val="18821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this class </a:t>
            </a:r>
            <a:endParaRPr lang="en-US" dirty="0"/>
          </a:p>
        </p:txBody>
      </p:sp>
      <p:sp>
        <p:nvSpPr>
          <p:cNvPr id="3" name="Content Placeholder 2"/>
          <p:cNvSpPr>
            <a:spLocks noGrp="1"/>
          </p:cNvSpPr>
          <p:nvPr>
            <p:ph idx="1"/>
          </p:nvPr>
        </p:nvSpPr>
        <p:spPr/>
        <p:txBody>
          <a:bodyPr/>
          <a:lstStyle/>
          <a:p>
            <a:pPr marL="0" indent="0">
              <a:buNone/>
            </a:pPr>
            <a:r>
              <a:rPr lang="en-US" dirty="0" smtClean="0"/>
              <a:t>There will be two parts of today’s class. Part one will focus on building our fundamentals. </a:t>
            </a:r>
            <a:r>
              <a:rPr lang="en-US" dirty="0" smtClean="0"/>
              <a:t>In part 2 we will make some internet happen. </a:t>
            </a:r>
            <a:endParaRPr lang="en-US" dirty="0" smtClean="0"/>
          </a:p>
        </p:txBody>
      </p:sp>
    </p:spTree>
    <p:extLst>
      <p:ext uri="{BB962C8B-B14F-4D97-AF65-F5344CB8AC3E}">
        <p14:creationId xmlns:p14="http://schemas.microsoft.com/office/powerpoint/2010/main" val="13262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Let’s make our own </a:t>
            </a:r>
            <a:r>
              <a:rPr lang="en-US" dirty="0" err="1" smtClean="0"/>
              <a:t>github</a:t>
            </a:r>
            <a:r>
              <a:rPr lang="en-US" dirty="0" smtClean="0"/>
              <a:t> profile</a:t>
            </a:r>
            <a:br>
              <a:rPr lang="en-US" dirty="0" smtClean="0"/>
            </a:br>
            <a:r>
              <a:rPr lang="en-US" dirty="0" err="1" smtClean="0"/>
              <a:t>www.github.com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9086" y="1886585"/>
            <a:ext cx="7169988" cy="4351338"/>
          </a:xfrm>
        </p:spPr>
      </p:pic>
    </p:spTree>
    <p:extLst>
      <p:ext uri="{BB962C8B-B14F-4D97-AF65-F5344CB8AC3E}">
        <p14:creationId xmlns:p14="http://schemas.microsoft.com/office/powerpoint/2010/main" val="41978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beginner account on </a:t>
            </a:r>
            <a:r>
              <a:rPr lang="en-US" dirty="0" err="1" smtClean="0"/>
              <a:t>pythonanywhere.com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27154"/>
            <a:ext cx="10515600" cy="3548280"/>
          </a:xfrm>
        </p:spPr>
      </p:pic>
    </p:spTree>
    <p:extLst>
      <p:ext uri="{BB962C8B-B14F-4D97-AF65-F5344CB8AC3E}">
        <p14:creationId xmlns:p14="http://schemas.microsoft.com/office/powerpoint/2010/main" val="38199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11518</TotalTime>
  <Words>1280</Words>
  <Application>Microsoft Macintosh PowerPoint</Application>
  <PresentationFormat>Widescreen</PresentationFormat>
  <Paragraphs>219</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Calibri Light</vt:lpstr>
      <vt:lpstr>Century Gothic</vt:lpstr>
      <vt:lpstr>Courier New</vt:lpstr>
      <vt:lpstr>Arial</vt:lpstr>
      <vt:lpstr>Office Theme</vt:lpstr>
      <vt:lpstr>Intro to Python</vt:lpstr>
      <vt:lpstr>Set up </vt:lpstr>
      <vt:lpstr>A note on this class </vt:lpstr>
      <vt:lpstr>My story</vt:lpstr>
      <vt:lpstr>Introductions – Turn to someone you don’t know and ask as follows</vt:lpstr>
      <vt:lpstr>Why Python?</vt:lpstr>
      <vt:lpstr>About this class </vt:lpstr>
      <vt:lpstr>Let’s make our own github profile www.github.com</vt:lpstr>
      <vt:lpstr>Let’s create a beginner account on pythonanywhere.com</vt:lpstr>
      <vt:lpstr>Part 1</vt:lpstr>
      <vt:lpstr>For  this section start python 2.7 console</vt:lpstr>
      <vt:lpstr>Strings </vt:lpstr>
      <vt:lpstr>Variables</vt:lpstr>
      <vt:lpstr>Print </vt:lpstr>
      <vt:lpstr>Let’s make some mistakes </vt:lpstr>
      <vt:lpstr>String formatting </vt:lpstr>
      <vt:lpstr>Math Operators</vt:lpstr>
      <vt:lpstr>Data types </vt:lpstr>
      <vt:lpstr>You can convert into each of the data types</vt:lpstr>
      <vt:lpstr>Let’s try some math!</vt:lpstr>
      <vt:lpstr>Slicing</vt:lpstr>
      <vt:lpstr>Operators </vt:lpstr>
      <vt:lpstr>Conditionals</vt:lpstr>
      <vt:lpstr>Functions</vt:lpstr>
      <vt:lpstr>Lists </vt:lpstr>
      <vt:lpstr>Dictionaries </vt:lpstr>
      <vt:lpstr>For Loops</vt:lpstr>
      <vt:lpstr>While Loops</vt:lpstr>
      <vt:lpstr>Libraries</vt:lpstr>
      <vt:lpstr>Prompting People using Raw Input </vt:lpstr>
      <vt:lpstr>How to run a program </vt:lpstr>
      <vt:lpstr>Creating a text based game </vt:lpstr>
      <vt:lpstr>Show and Tell </vt:lpstr>
      <vt:lpstr>Part 2</vt:lpstr>
      <vt:lpstr>What is Flask? </vt:lpstr>
      <vt:lpstr>What about Django?</vt:lpstr>
      <vt:lpstr>Let’s set up our flask app</vt:lpstr>
      <vt:lpstr>Edit your app to say something different from the default </vt:lpstr>
      <vt:lpstr>Let’s create an app that looks like this</vt:lpstr>
      <vt:lpstr>Conclusion</vt:lpstr>
      <vt:lpstr>Do This at Home</vt:lpstr>
      <vt:lpstr>Installing Python on your Computer – Macs</vt:lpstr>
      <vt:lpstr>Anaconda </vt:lpstr>
      <vt:lpstr>Installing Python on your Computer – PC and Linux</vt:lpstr>
      <vt:lpstr>Resources for Learning Flask </vt:lpstr>
      <vt:lpstr>The coolest thing about DC right now </vt:lpstr>
      <vt:lpstr>A few resources I recommend</vt:lpstr>
      <vt:lpstr>See you around</vt:lpstr>
      <vt:lpstr>Contact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Python</dc:title>
  <dc:creator>Garson, Jessica</dc:creator>
  <cp:lastModifiedBy>Jessica Garson</cp:lastModifiedBy>
  <cp:revision>52</cp:revision>
  <cp:lastPrinted>2016-08-20T13:18:53Z</cp:lastPrinted>
  <dcterms:created xsi:type="dcterms:W3CDTF">2016-08-11T21:02:24Z</dcterms:created>
  <dcterms:modified xsi:type="dcterms:W3CDTF">2016-08-20T13:19:10Z</dcterms:modified>
</cp:coreProperties>
</file>